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tags/tag20.xml" ContentType="application/vnd.openxmlformats-officedocument.presentationml.tags+xml"/>
  <Override PartName="/ppt/notesSlides/notesSlide27.xml" ContentType="application/vnd.openxmlformats-officedocument.presentationml.notesSlide+xml"/>
  <Override PartName="/ppt/tags/tag2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34" r:id="rId2"/>
    <p:sldId id="257" r:id="rId3"/>
    <p:sldId id="295" r:id="rId4"/>
    <p:sldId id="290" r:id="rId5"/>
    <p:sldId id="292" r:id="rId6"/>
    <p:sldId id="259" r:id="rId7"/>
    <p:sldId id="293" r:id="rId8"/>
    <p:sldId id="261" r:id="rId9"/>
    <p:sldId id="262" r:id="rId10"/>
    <p:sldId id="296" r:id="rId11"/>
    <p:sldId id="265" r:id="rId12"/>
    <p:sldId id="263" r:id="rId13"/>
    <p:sldId id="294" r:id="rId14"/>
    <p:sldId id="297" r:id="rId15"/>
    <p:sldId id="284" r:id="rId16"/>
    <p:sldId id="285" r:id="rId17"/>
    <p:sldId id="298" r:id="rId18"/>
    <p:sldId id="267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99" r:id="rId27"/>
    <p:sldId id="278" r:id="rId28"/>
    <p:sldId id="279" r:id="rId29"/>
    <p:sldId id="280" r:id="rId30"/>
    <p:sldId id="287" r:id="rId31"/>
    <p:sldId id="289" r:id="rId32"/>
    <p:sldId id="335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ranklin Gothic Medium" panose="020B0603020102020204" pitchFamily="34" charset="0"/>
      <p:regular r:id="rId40"/>
      <p:italic r:id="rId41"/>
    </p:embeddedFont>
    <p:embeddedFont>
      <p:font typeface="Impact" panose="020B0806030902050204" pitchFamily="34" charset="0"/>
      <p:regular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7D6"/>
    <a:srgbClr val="F8F8F8"/>
    <a:srgbClr val="F9F9F9"/>
    <a:srgbClr val="F5F5F5"/>
    <a:srgbClr val="F2F2F2"/>
    <a:srgbClr val="7BAA3C"/>
    <a:srgbClr val="64A640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1" autoAdjust="0"/>
    <p:restoredTop sz="94660"/>
  </p:normalViewPr>
  <p:slideViewPr>
    <p:cSldViewPr snapToGrid="0">
      <p:cViewPr varScale="1">
        <p:scale>
          <a:sx n="71" d="100"/>
          <a:sy n="71" d="100"/>
        </p:scale>
        <p:origin x="732" y="60"/>
      </p:cViewPr>
      <p:guideLst>
        <p:guide orient="horz" pos="159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87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34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00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68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473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009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6761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64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209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81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648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24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68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43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75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35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401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44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152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503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8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681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42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64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2019/7/30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59852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23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332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8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65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24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60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99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55229" y="600054"/>
            <a:ext cx="822122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 descr="11"/>
          <p:cNvPicPr>
            <a:picLocks noChangeAspect="1"/>
          </p:cNvPicPr>
          <p:nvPr userDrawn="1"/>
        </p:nvPicPr>
        <p:blipFill>
          <a:blip r:embed="rId3"/>
          <a:srcRect r="59298"/>
          <a:stretch>
            <a:fillRect/>
          </a:stretch>
        </p:blipFill>
        <p:spPr>
          <a:xfrm>
            <a:off x="-53340" y="-20320"/>
            <a:ext cx="1024255" cy="786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思源黑体 CN Normal" panose="020B0400000000000000" charset="-122"/>
              </a:defRPr>
            </a:lvl1pPr>
          </a:lstStyle>
          <a:p>
            <a:fld id="{421E9E4D-0BE1-4AAA-A57B-DA425863F4AF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思源黑体 CN Normal" panose="020B0400000000000000" charset="-122"/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思源黑体 CN Normal" panose="020B0400000000000000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思源黑体 CN Normal" panose="020B0400000000000000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思源黑体 CN Normal" panose="020B0400000000000000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思源黑体 CN Normal" panose="020B0400000000000000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思源黑体 CN Normal" panose="020B0400000000000000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思源黑体 CN Normal" panose="020B0400000000000000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jpeg"/><Relationship Id="rId5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"/>
            <a:ext cx="9144000" cy="5143500"/>
          </a:xfrm>
          <a:prstGeom prst="rect">
            <a:avLst/>
          </a:prstGeom>
        </p:spPr>
      </p:pic>
      <p:pic>
        <p:nvPicPr>
          <p:cNvPr id="5" name="图片 4" descr="11"/>
          <p:cNvPicPr>
            <a:picLocks noChangeAspect="1"/>
          </p:cNvPicPr>
          <p:nvPr/>
        </p:nvPicPr>
        <p:blipFill>
          <a:blip r:embed="rId3"/>
          <a:srcRect r="59298"/>
          <a:stretch>
            <a:fillRect/>
          </a:stretch>
        </p:blipFill>
        <p:spPr>
          <a:xfrm>
            <a:off x="4445" y="-20320"/>
            <a:ext cx="4512471" cy="3464671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1415427" y="3587020"/>
            <a:ext cx="5014000" cy="707858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南开大学</a:t>
            </a: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PPT</a:t>
            </a:r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模板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585552" y="4612129"/>
            <a:ext cx="3322545" cy="216024"/>
            <a:chOff x="2910958" y="4604579"/>
            <a:chExt cx="3322545" cy="216024"/>
          </a:xfrm>
          <a:solidFill>
            <a:schemeClr val="accent5"/>
          </a:solidFill>
        </p:grpSpPr>
        <p:sp>
          <p:nvSpPr>
            <p:cNvPr id="26" name="圆角矩形 25"/>
            <p:cNvSpPr/>
            <p:nvPr/>
          </p:nvSpPr>
          <p:spPr>
            <a:xfrm>
              <a:off x="2910958" y="4604579"/>
              <a:ext cx="1692173" cy="216024"/>
            </a:xfrm>
            <a:prstGeom prst="roundRect">
              <a:avLst/>
            </a:prstGeom>
            <a:solidFill>
              <a:srgbClr val="3F8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汇报人：小北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780313" y="4604579"/>
              <a:ext cx="1453190" cy="216024"/>
            </a:xfrm>
            <a:prstGeom prst="roundRect">
              <a:avLst/>
            </a:prstGeom>
            <a:solidFill>
              <a:srgbClr val="3F8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时间：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XX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年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XX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3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113429" y="1823431"/>
            <a:ext cx="42242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课题现状及发展情况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66585" y="24468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课题现状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13681" y="2494129"/>
            <a:ext cx="170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PRESENT SITUATION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243244" y="25932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6585" y="2862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发展情况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13681" y="2909844"/>
            <a:ext cx="1317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DEVELOPMENT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243244" y="30089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1520825" y="1622425"/>
            <a:ext cx="2059940" cy="1616710"/>
            <a:chOff x="4272487" y="985295"/>
            <a:chExt cx="530249" cy="407976"/>
          </a:xfrm>
        </p:grpSpPr>
        <p:grpSp>
          <p:nvGrpSpPr>
            <p:cNvPr id="2" name="组合 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3" name="任意多边形 2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4" name="任意多边形 3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4F81BD">
                    <a:lumMod val="75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5" name="TextBox 42"/>
            <p:cNvSpPr txBox="1"/>
            <p:nvPr/>
          </p:nvSpPr>
          <p:spPr>
            <a:xfrm>
              <a:off x="4454739" y="1082557"/>
              <a:ext cx="299614" cy="19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02</a:t>
              </a:r>
            </a:p>
          </p:txBody>
        </p:sp>
      </p:grpSp>
      <p:pic>
        <p:nvPicPr>
          <p:cNvPr id="6" name="图片 5" descr="11"/>
          <p:cNvPicPr>
            <a:picLocks noChangeAspect="1"/>
          </p:cNvPicPr>
          <p:nvPr/>
        </p:nvPicPr>
        <p:blipFill>
          <a:blip r:embed="rId4"/>
          <a:srcRect l="71319" t="21332"/>
          <a:stretch>
            <a:fillRect/>
          </a:stretch>
        </p:blipFill>
        <p:spPr>
          <a:xfrm>
            <a:off x="5374640" y="2275840"/>
            <a:ext cx="3783965" cy="2852420"/>
          </a:xfrm>
          <a:prstGeom prst="rect">
            <a:avLst/>
          </a:prstGeom>
          <a:effectLst/>
        </p:spPr>
      </p:pic>
      <p:pic>
        <p:nvPicPr>
          <p:cNvPr id="12" name="图片 11" descr="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" y="3690620"/>
            <a:ext cx="2744470" cy="145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8" grpId="0" animBg="1"/>
      <p:bldP spid="42" grpId="0"/>
      <p:bldP spid="43" grpId="0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箭头连接符 41"/>
          <p:cNvCxnSpPr/>
          <p:nvPr/>
        </p:nvCxnSpPr>
        <p:spPr>
          <a:xfrm>
            <a:off x="381000" y="2847142"/>
            <a:ext cx="8439150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34"/>
          <p:cNvSpPr/>
          <p:nvPr/>
        </p:nvSpPr>
        <p:spPr>
          <a:xfrm>
            <a:off x="1460984" y="2074128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42806" y="3670084"/>
            <a:ext cx="160163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毕业论文，泛指专科毕业论文、本科毕业论文（学士学位毕业论文）、硕士研究生毕业论文（硕士学位论文）</a:t>
            </a:r>
          </a:p>
        </p:txBody>
      </p:sp>
      <p:sp>
        <p:nvSpPr>
          <p:cNvPr id="45" name="矩形 44"/>
          <p:cNvSpPr/>
          <p:nvPr/>
        </p:nvSpPr>
        <p:spPr>
          <a:xfrm>
            <a:off x="1261301" y="1060763"/>
            <a:ext cx="15635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毕业论文，泛指专科毕业论文、本科毕业论文（学士学位毕业论文）、硕士研究生毕业论文（硕士学位论文）</a:t>
            </a:r>
          </a:p>
        </p:txBody>
      </p:sp>
      <p:sp>
        <p:nvSpPr>
          <p:cNvPr id="47" name="矩形 46"/>
          <p:cNvSpPr/>
          <p:nvPr/>
        </p:nvSpPr>
        <p:spPr>
          <a:xfrm>
            <a:off x="6533397" y="1177206"/>
            <a:ext cx="16779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毕业论文，泛指专科毕业论文、本科毕业论文（学士学位毕业论文）、硕士研究生毕业论文（硕士学位论文）</a:t>
            </a:r>
          </a:p>
        </p:txBody>
      </p:sp>
      <p:sp>
        <p:nvSpPr>
          <p:cNvPr id="64" name="矩形 63"/>
          <p:cNvSpPr/>
          <p:nvPr/>
        </p:nvSpPr>
        <p:spPr>
          <a:xfrm>
            <a:off x="3837643" y="1081956"/>
            <a:ext cx="177351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毕业论文，泛指专科毕业论文、本科毕业论文（学士学位毕业论文）、硕士研究生毕业论文（硕士学位论文）</a:t>
            </a:r>
          </a:p>
        </p:txBody>
      </p:sp>
      <p:sp>
        <p:nvSpPr>
          <p:cNvPr id="65" name="矩形 64"/>
          <p:cNvSpPr/>
          <p:nvPr/>
        </p:nvSpPr>
        <p:spPr>
          <a:xfrm>
            <a:off x="2586170" y="3679995"/>
            <a:ext cx="15081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毕业论文，泛指专科毕业论文、本科毕业论文（学士学位毕业论文）、硕士研究生毕业论文（硕士学位论文）</a:t>
            </a:r>
          </a:p>
        </p:txBody>
      </p:sp>
      <p:sp>
        <p:nvSpPr>
          <p:cNvPr id="66" name="椭圆 34"/>
          <p:cNvSpPr/>
          <p:nvPr/>
        </p:nvSpPr>
        <p:spPr>
          <a:xfrm>
            <a:off x="4269296" y="2092653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7" name="椭圆 34"/>
          <p:cNvSpPr/>
          <p:nvPr/>
        </p:nvSpPr>
        <p:spPr>
          <a:xfrm>
            <a:off x="6944444" y="2065822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 rot="10800000">
            <a:off x="5611157" y="2308677"/>
            <a:ext cx="1045255" cy="1358028"/>
            <a:chOff x="4020870" y="2194485"/>
            <a:chExt cx="1102258" cy="1432090"/>
          </a:xfrm>
          <a:solidFill>
            <a:schemeClr val="accent5"/>
          </a:solidFill>
          <a:effectLst/>
        </p:grpSpPr>
        <p:sp>
          <p:nvSpPr>
            <p:cNvPr id="6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7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2802845" y="2331491"/>
            <a:ext cx="1045255" cy="1358028"/>
            <a:chOff x="4020870" y="2194485"/>
            <a:chExt cx="1102258" cy="1432090"/>
          </a:xfrm>
          <a:solidFill>
            <a:schemeClr val="accent5"/>
          </a:solidFill>
          <a:effectLst/>
        </p:grpSpPr>
        <p:sp>
          <p:nvSpPr>
            <p:cNvPr id="7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7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46835" y="2524760"/>
            <a:ext cx="1061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2016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一月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821305" y="2524760"/>
            <a:ext cx="1027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一月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206875" y="2524760"/>
            <a:ext cx="1078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一月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610225" y="2524760"/>
            <a:ext cx="1019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2019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一月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47840" y="2524760"/>
            <a:ext cx="1049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2020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一月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发展情况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75455" y="290645"/>
            <a:ext cx="1691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DEVELOPMENT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4" grpId="0"/>
          <p:bldP spid="45" grpId="0"/>
          <p:bldP spid="47" grpId="0"/>
          <p:bldP spid="64" grpId="0"/>
          <p:bldP spid="65" grpId="0"/>
          <p:bldP spid="66" grpId="0" animBg="1"/>
          <p:bldP spid="67" grpId="0" animBg="1"/>
          <p:bldP spid="74" grpId="0"/>
          <p:bldP spid="75" grpId="0"/>
          <p:bldP spid="76" grpId="0"/>
          <p:bldP spid="77" grpId="0"/>
          <p:bldP spid="7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4" grpId="0"/>
          <p:bldP spid="45" grpId="0"/>
          <p:bldP spid="47" grpId="0"/>
          <p:bldP spid="64" grpId="0"/>
          <p:bldP spid="65" grpId="0"/>
          <p:bldP spid="66" grpId="0" animBg="1"/>
          <p:bldP spid="67" grpId="0" animBg="1"/>
          <p:bldP spid="74" grpId="0"/>
          <p:bldP spid="75" grpId="0"/>
          <p:bldP spid="76" grpId="0"/>
          <p:bldP spid="77" grpId="0"/>
          <p:bldP spid="7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473760" y="9366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添加标题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84676" y="1228136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904295" y="1046167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思源黑体 CN Normal" panose="020B0400000000000000" charset="-122"/>
                <a:ea typeface="思源黑体 CN Normal" panose="020B0400000000000000" charset="-122"/>
              </a:rPr>
              <a:t>1</a:t>
            </a:r>
            <a:endParaRPr lang="zh-CN" altLang="en-US" sz="3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416079" y="2004318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solidFill>
                  <a:schemeClr val="tx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0" dirty="0">
                  <a:latin typeface="思源黑体 CN Normal" panose="020B0400000000000000" charset="-122"/>
                  <a:ea typeface="思源黑体 CN Normal" panose="020B0400000000000000" charset="-122"/>
                </a:rPr>
                <a:t>2</a:t>
              </a:r>
              <a:endParaRPr lang="zh-CN" altLang="en-US" sz="30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76" name="椭圆 75"/>
          <p:cNvSpPr/>
          <p:nvPr/>
        </p:nvSpPr>
        <p:spPr>
          <a:xfrm>
            <a:off x="1944134" y="2954705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思源黑体 CN Normal" panose="020B0400000000000000" charset="-122"/>
                <a:ea typeface="思源黑体 CN Normal" panose="020B0400000000000000" charset="-122"/>
              </a:rPr>
              <a:t>3</a:t>
            </a:r>
            <a:endParaRPr lang="zh-CN" altLang="en-US" sz="3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591173" y="3912856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solidFill>
                  <a:schemeClr val="tx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0" dirty="0">
                  <a:ea typeface="思源黑体 CN Normal" panose="020B0400000000000000" charset="-122"/>
                </a:rPr>
                <a:t>4</a:t>
              </a:r>
              <a:endParaRPr lang="en-US" altLang="zh-CN" sz="30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课题现状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75455" y="290645"/>
            <a:ext cx="2217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PRESENT SITUATION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5879" y="18614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添加标题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96795" y="2152851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02149" y="2811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添加标题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13065" y="310323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4909" y="37812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添加标题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55825" y="4072657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8" grpId="0"/>
          <p:bldP spid="72" grpId="0" animBg="1"/>
          <p:bldP spid="76" grpId="0" animBg="1"/>
          <p:bldP spid="31" grpId="0"/>
          <p:bldP spid="32" grpId="0"/>
          <p:bldP spid="33" grpId="0"/>
          <p:bldP spid="34" grpId="0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8" grpId="0"/>
          <p:bldP spid="72" grpId="0" animBg="1"/>
          <p:bldP spid="76" grpId="0" animBg="1"/>
          <p:bldP spid="31" grpId="0"/>
          <p:bldP spid="32" grpId="0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6058" y="2241914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现状三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4442" y="3332705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现状五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2845" y="2228164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现状四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1218" y="3335784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现状六</a:t>
            </a:r>
          </a:p>
        </p:txBody>
      </p:sp>
      <p:sp>
        <p:nvSpPr>
          <p:cNvPr id="6" name="椭圆 34"/>
          <p:cNvSpPr/>
          <p:nvPr/>
        </p:nvSpPr>
        <p:spPr>
          <a:xfrm rot="16200000">
            <a:off x="3711585" y="1999263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152643" y="1973878"/>
            <a:ext cx="902720" cy="1172844"/>
            <a:chOff x="4020870" y="2194485"/>
            <a:chExt cx="1102258" cy="1432090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10" name="椭圆 34"/>
          <p:cNvSpPr/>
          <p:nvPr/>
        </p:nvSpPr>
        <p:spPr>
          <a:xfrm rot="5400000">
            <a:off x="4573946" y="3088149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3171729" y="3064442"/>
            <a:ext cx="902720" cy="1172844"/>
            <a:chOff x="4020870" y="2194485"/>
            <a:chExt cx="1102258" cy="1432090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1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88984" y="3673860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7107" y="2585704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898" y="3670243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0559" y="2552490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68974" y="1148044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现状一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63894" y="1183177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现状二</a:t>
            </a:r>
          </a:p>
        </p:txBody>
      </p:sp>
      <p:sp>
        <p:nvSpPr>
          <p:cNvPr id="20" name="椭圆 34"/>
          <p:cNvSpPr/>
          <p:nvPr/>
        </p:nvSpPr>
        <p:spPr>
          <a:xfrm rot="5400000">
            <a:off x="4589764" y="927807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 rot="16200000">
            <a:off x="3187547" y="904100"/>
            <a:ext cx="902720" cy="1172844"/>
            <a:chOff x="4020870" y="2194485"/>
            <a:chExt cx="1102258" cy="1432090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3" name="等腰三角形 42"/>
            <p:cNvSpPr/>
            <p:nvPr/>
          </p:nvSpPr>
          <p:spPr>
            <a:xfrm>
              <a:off x="4044929" y="2251924"/>
              <a:ext cx="1054142" cy="1350591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71452" y="1471209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8906" y="1474467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单击此处添加简短说明，添加简短文字，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具体文字添加此处。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3508051" y="1214463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思源黑体 CN Normal" panose="020B0400000000000000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4067844" y="2321555"/>
            <a:ext cx="520754" cy="521623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思源黑体 CN Normal" panose="020B0400000000000000" charset="-122"/>
            </a:endParaRPr>
          </a:p>
        </p:txBody>
      </p:sp>
      <p:sp>
        <p:nvSpPr>
          <p:cNvPr id="28" name="KSO_Shape"/>
          <p:cNvSpPr/>
          <p:nvPr/>
        </p:nvSpPr>
        <p:spPr bwMode="auto">
          <a:xfrm>
            <a:off x="3502980" y="3430946"/>
            <a:ext cx="517292" cy="44573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思源黑体 CN Normal" panose="020B0400000000000000" charset="-122"/>
            </a:endParaRPr>
          </a:p>
        </p:txBody>
      </p:sp>
      <p:sp>
        <p:nvSpPr>
          <p:cNvPr id="29" name="KSO_Shape"/>
          <p:cNvSpPr/>
          <p:nvPr/>
        </p:nvSpPr>
        <p:spPr bwMode="auto">
          <a:xfrm>
            <a:off x="4630866" y="1311041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思源黑体 CN Normal" panose="020B0400000000000000" charset="-122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5200513" y="2307805"/>
            <a:ext cx="522958" cy="51772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思源黑体 CN Normal" panose="020B0400000000000000" charset="-122"/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4658247" y="3439189"/>
            <a:ext cx="480292" cy="480292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ea typeface="思源黑体 CN Normal" panose="020B0400000000000000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课题现状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75455" y="290645"/>
            <a:ext cx="2217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PRESENT SITUATION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4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6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4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6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0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6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0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0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0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4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10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4" grpId="0"/>
          <p:bldP spid="25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0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4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4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0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4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0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4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10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4" grpId="0"/>
          <p:bldP spid="25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133644" y="1823431"/>
            <a:ext cx="33265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研究思路及过程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6585" y="24468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研究思路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3681" y="2494129"/>
            <a:ext cx="1463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IDEAS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243244" y="25932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66585" y="2862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研究过程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13681" y="2909844"/>
            <a:ext cx="170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PROCESS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43244" y="30089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pic>
        <p:nvPicPr>
          <p:cNvPr id="12" name="图片 11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" y="3690620"/>
            <a:ext cx="2744470" cy="145478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520825" y="1622425"/>
            <a:ext cx="2059940" cy="1616710"/>
            <a:chOff x="4272487" y="985295"/>
            <a:chExt cx="530249" cy="407976"/>
          </a:xfrm>
        </p:grpSpPr>
        <p:grpSp>
          <p:nvGrpSpPr>
            <p:cNvPr id="3" name="组合 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" name="任意多边形 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4F81BD">
                    <a:lumMod val="75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6" name="TextBox 42"/>
            <p:cNvSpPr txBox="1"/>
            <p:nvPr/>
          </p:nvSpPr>
          <p:spPr>
            <a:xfrm>
              <a:off x="4454739" y="1082557"/>
              <a:ext cx="299614" cy="19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03</a:t>
              </a:r>
            </a:p>
          </p:txBody>
        </p:sp>
      </p:grpSp>
      <p:pic>
        <p:nvPicPr>
          <p:cNvPr id="7" name="图片 6" descr="11"/>
          <p:cNvPicPr>
            <a:picLocks noChangeAspect="1"/>
          </p:cNvPicPr>
          <p:nvPr/>
        </p:nvPicPr>
        <p:blipFill>
          <a:blip r:embed="rId4"/>
          <a:srcRect l="71319" t="21332"/>
          <a:stretch>
            <a:fillRect/>
          </a:stretch>
        </p:blipFill>
        <p:spPr>
          <a:xfrm>
            <a:off x="5374640" y="2275840"/>
            <a:ext cx="3783965" cy="285242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904733" y="3246487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200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12509" y="3246487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200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07111" y="3254452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200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70379" y="3254452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200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sp>
        <p:nvSpPr>
          <p:cNvPr id="31" name="燕尾形箭头 30"/>
          <p:cNvSpPr/>
          <p:nvPr/>
        </p:nvSpPr>
        <p:spPr>
          <a:xfrm>
            <a:off x="467544" y="2265809"/>
            <a:ext cx="8208912" cy="228600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0122" y="1510772"/>
            <a:ext cx="1623291" cy="1623293"/>
            <a:chOff x="1298743" y="3354855"/>
            <a:chExt cx="874116" cy="874116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36" name="椭圆 35"/>
            <p:cNvSpPr/>
            <p:nvPr/>
          </p:nvSpPr>
          <p:spPr>
            <a:xfrm>
              <a:off x="1298743" y="3354855"/>
              <a:ext cx="874116" cy="874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思源黑体 CN Normal" panose="020B0400000000000000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7939" y="3721998"/>
              <a:ext cx="513771" cy="21545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思路一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83181" y="1514479"/>
            <a:ext cx="1623292" cy="1623292"/>
            <a:chOff x="1298743" y="3354855"/>
            <a:chExt cx="874116" cy="874116"/>
          </a:xfrm>
          <a:solidFill>
            <a:schemeClr val="accent5"/>
          </a:solidFill>
          <a:effectLst/>
        </p:grpSpPr>
        <p:sp>
          <p:nvSpPr>
            <p:cNvPr id="41" name="椭圆 40"/>
            <p:cNvSpPr/>
            <p:nvPr/>
          </p:nvSpPr>
          <p:spPr>
            <a:xfrm>
              <a:off x="1298743" y="3354855"/>
              <a:ext cx="874116" cy="874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思源黑体 CN Normal" panose="020B0400000000000000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77940" y="3720000"/>
              <a:ext cx="513771" cy="21545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思路二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25563" y="1510769"/>
            <a:ext cx="1623292" cy="1623292"/>
            <a:chOff x="1298743" y="3354855"/>
            <a:chExt cx="874116" cy="874116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51" name="椭圆 50"/>
            <p:cNvSpPr/>
            <p:nvPr/>
          </p:nvSpPr>
          <p:spPr>
            <a:xfrm>
              <a:off x="1298743" y="3354855"/>
              <a:ext cx="874116" cy="874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思源黑体 CN Normal" panose="020B0400000000000000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77940" y="3721998"/>
              <a:ext cx="513771" cy="21545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思路三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656078" y="1517644"/>
            <a:ext cx="1623292" cy="1623292"/>
            <a:chOff x="1298743" y="3354855"/>
            <a:chExt cx="874116" cy="874116"/>
          </a:xfrm>
          <a:solidFill>
            <a:schemeClr val="accent5"/>
          </a:solidFill>
          <a:effectLst/>
        </p:grpSpPr>
        <p:sp>
          <p:nvSpPr>
            <p:cNvPr id="56" name="椭圆 55"/>
            <p:cNvSpPr/>
            <p:nvPr/>
          </p:nvSpPr>
          <p:spPr>
            <a:xfrm>
              <a:off x="1298743" y="3354855"/>
              <a:ext cx="874116" cy="874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ea typeface="思源黑体 CN Normal" panose="020B0400000000000000" charset="-122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77940" y="3718296"/>
              <a:ext cx="513771" cy="21545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思路四</a:t>
              </a:r>
            </a:p>
          </p:txBody>
        </p:sp>
      </p:grpSp>
      <p:sp>
        <p:nvSpPr>
          <p:cNvPr id="57" name="椭圆 56"/>
          <p:cNvSpPr/>
          <p:nvPr/>
        </p:nvSpPr>
        <p:spPr>
          <a:xfrm>
            <a:off x="824277" y="1329705"/>
            <a:ext cx="645364" cy="6453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ea typeface="思源黑体 CN Normal" panose="020B0400000000000000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783180" y="1329705"/>
            <a:ext cx="645364" cy="645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ea typeface="思源黑体 CN Normal" panose="020B0400000000000000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760524" y="1336250"/>
            <a:ext cx="645364" cy="6453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ea typeface="思源黑体 CN Normal" panose="020B0400000000000000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707078" y="1336250"/>
            <a:ext cx="645364" cy="645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ea typeface="思源黑体 CN Normal" panose="020B0400000000000000" charset="-122"/>
            </a:endParaRPr>
          </a:p>
        </p:txBody>
      </p:sp>
      <p:sp>
        <p:nvSpPr>
          <p:cNvPr id="61" name="Freeform 34"/>
          <p:cNvSpPr>
            <a:spLocks noEditPoints="1"/>
          </p:cNvSpPr>
          <p:nvPr/>
        </p:nvSpPr>
        <p:spPr bwMode="auto">
          <a:xfrm>
            <a:off x="1000830" y="1480596"/>
            <a:ext cx="334257" cy="343054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>
              <a:ea typeface="思源黑体 CN Normal" panose="020B0400000000000000" charset="-122"/>
            </a:endParaRPr>
          </a:p>
        </p:txBody>
      </p:sp>
      <p:sp>
        <p:nvSpPr>
          <p:cNvPr id="62" name="Freeform 26"/>
          <p:cNvSpPr>
            <a:spLocks noEditPoints="1"/>
          </p:cNvSpPr>
          <p:nvPr/>
        </p:nvSpPr>
        <p:spPr bwMode="auto">
          <a:xfrm>
            <a:off x="2952968" y="1501346"/>
            <a:ext cx="305788" cy="30208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>
              <a:ea typeface="思源黑体 CN Normal" panose="020B0400000000000000" charset="-122"/>
            </a:endParaRPr>
          </a:p>
        </p:txBody>
      </p:sp>
      <p:sp>
        <p:nvSpPr>
          <p:cNvPr id="63" name="Freeform 35"/>
          <p:cNvSpPr>
            <a:spLocks noEditPoints="1"/>
          </p:cNvSpPr>
          <p:nvPr/>
        </p:nvSpPr>
        <p:spPr bwMode="auto">
          <a:xfrm>
            <a:off x="6895784" y="1517642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>
              <a:ea typeface="思源黑体 CN Normal" panose="020B0400000000000000" charset="-122"/>
            </a:endParaRPr>
          </a:p>
        </p:txBody>
      </p:sp>
      <p:sp>
        <p:nvSpPr>
          <p:cNvPr id="65" name="Freeform 20"/>
          <p:cNvSpPr>
            <a:spLocks noEditPoints="1"/>
          </p:cNvSpPr>
          <p:nvPr/>
        </p:nvSpPr>
        <p:spPr bwMode="auto">
          <a:xfrm>
            <a:off x="4949998" y="1473721"/>
            <a:ext cx="287664" cy="361960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>
              <a:ea typeface="思源黑体 CN Normal" panose="020B0400000000000000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研究思路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75455" y="290645"/>
            <a:ext cx="1890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IDEAS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9" grpId="0"/>
          <p:bldP spid="30" grpId="0"/>
          <p:bldP spid="31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9" grpId="0"/>
          <p:bldP spid="30" grpId="0"/>
          <p:bldP spid="31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5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燕尾形 46"/>
          <p:cNvSpPr/>
          <p:nvPr/>
        </p:nvSpPr>
        <p:spPr>
          <a:xfrm>
            <a:off x="899592" y="2394774"/>
            <a:ext cx="816998" cy="887723"/>
          </a:xfrm>
          <a:prstGeom prst="chevron">
            <a:avLst>
              <a:gd name="adj" fmla="val 5442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ea typeface="思源黑体 CN Normal" panose="020B0400000000000000" charset="-122"/>
            </a:endParaRPr>
          </a:p>
        </p:txBody>
      </p:sp>
      <p:sp>
        <p:nvSpPr>
          <p:cNvPr id="48" name="燕尾形 47"/>
          <p:cNvSpPr/>
          <p:nvPr/>
        </p:nvSpPr>
        <p:spPr>
          <a:xfrm>
            <a:off x="1619672" y="2394774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ea typeface="思源黑体 CN Normal" panose="020B0400000000000000" charset="-122"/>
            </a:endParaRPr>
          </a:p>
        </p:txBody>
      </p:sp>
      <p:sp>
        <p:nvSpPr>
          <p:cNvPr id="50" name="燕尾形 49"/>
          <p:cNvSpPr/>
          <p:nvPr/>
        </p:nvSpPr>
        <p:spPr>
          <a:xfrm>
            <a:off x="2339752" y="2394774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ea typeface="思源黑体 CN Normal" panose="020B0400000000000000" charset="-122"/>
            </a:endParaRPr>
          </a:p>
        </p:txBody>
      </p:sp>
      <p:sp>
        <p:nvSpPr>
          <p:cNvPr id="51" name="燕尾形 50"/>
          <p:cNvSpPr/>
          <p:nvPr/>
        </p:nvSpPr>
        <p:spPr>
          <a:xfrm>
            <a:off x="3033703" y="2394774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ea typeface="思源黑体 CN Normal" panose="020B0400000000000000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rot="5400000">
            <a:off x="3835127" y="3018148"/>
            <a:ext cx="424815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555776" y="1972003"/>
            <a:ext cx="0" cy="41324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115616" y="1477913"/>
            <a:ext cx="0" cy="9105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3275856" y="3268149"/>
            <a:ext cx="29068" cy="94606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1763688" y="3268147"/>
            <a:ext cx="0" cy="37000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五边形 56"/>
          <p:cNvSpPr/>
          <p:nvPr/>
        </p:nvSpPr>
        <p:spPr>
          <a:xfrm>
            <a:off x="-36512" y="2387358"/>
            <a:ext cx="5904655" cy="892732"/>
          </a:xfrm>
          <a:prstGeom prst="homePlate">
            <a:avLst>
              <a:gd name="adj" fmla="val 47961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ea typeface="思源黑体 CN Normal" panose="020B0400000000000000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80559" y="1070461"/>
            <a:ext cx="2160240" cy="3383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Calibri" panose="020F0502020204030204" pitchFamily="34" charset="0"/>
              </a:rPr>
              <a:t>      点击输入简要文字内容，文字内容需概括精炼，不用多余的文字修饰，言简意赅的说明该项内容。点击输入简要文字内容，文字内容需概括精炼，不用多余的文字修饰，言简意赅的说明该项内容。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Calibri" panose="020F0502020204030204" pitchFamily="34" charset="0"/>
              </a:rPr>
              <a:t>       点击输入简要文字内容，文字内容需概括精炼，不用多余的文字修饰，言简意赅的说明该项内容。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Calibri" panose="020F050202020403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916970" y="1047690"/>
            <a:ext cx="2295170" cy="416268"/>
            <a:chOff x="831250" y="3232929"/>
            <a:chExt cx="2234964" cy="405349"/>
          </a:xfrm>
          <a:effectLst/>
        </p:grpSpPr>
        <p:grpSp>
          <p:nvGrpSpPr>
            <p:cNvPr id="60" name="组合 59"/>
            <p:cNvGrpSpPr/>
            <p:nvPr/>
          </p:nvGrpSpPr>
          <p:grpSpPr>
            <a:xfrm>
              <a:off x="831250" y="3232929"/>
              <a:ext cx="2234964" cy="405349"/>
              <a:chOff x="2195399" y="3302768"/>
              <a:chExt cx="2835963" cy="514350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2195399" y="3302768"/>
                <a:ext cx="2835963" cy="51435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1</a:t>
                </a:r>
                <a:endParaRPr lang="zh-CN" altLang="en-US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139540" y="3319207"/>
              <a:ext cx="192667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00" dirty="0">
                  <a:latin typeface="思源黑体 CN Normal" panose="020B0400000000000000" charset="-122"/>
                  <a:ea typeface="思源黑体 CN Normal" panose="020B0400000000000000" charset="-122"/>
                </a:rPr>
                <a:t>过程一内容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565043" y="3652125"/>
            <a:ext cx="2295169" cy="416269"/>
            <a:chOff x="831248" y="3232929"/>
            <a:chExt cx="2234962" cy="405349"/>
          </a:xfrm>
          <a:effectLst/>
        </p:grpSpPr>
        <p:grpSp>
          <p:nvGrpSpPr>
            <p:cNvPr id="67" name="组合 66"/>
            <p:cNvGrpSpPr/>
            <p:nvPr/>
          </p:nvGrpSpPr>
          <p:grpSpPr>
            <a:xfrm>
              <a:off x="831248" y="3232929"/>
              <a:ext cx="2234962" cy="405349"/>
              <a:chOff x="2195398" y="3302768"/>
              <a:chExt cx="2835961" cy="514350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2195398" y="3302768"/>
                <a:ext cx="2835961" cy="51435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2</a:t>
                </a:r>
                <a:endParaRPr lang="zh-CN" altLang="en-US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49617" y="3331792"/>
              <a:ext cx="1808518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00" dirty="0">
                  <a:latin typeface="思源黑体 CN Normal" panose="020B0400000000000000" charset="-122"/>
                  <a:ea typeface="思源黑体 CN Normal" panose="020B0400000000000000" charset="-122"/>
                </a:rPr>
                <a:t>过程二内容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312622" y="1551744"/>
            <a:ext cx="2295170" cy="501636"/>
            <a:chOff x="831250" y="3232929"/>
            <a:chExt cx="2234966" cy="488478"/>
          </a:xfrm>
          <a:effectLst/>
        </p:grpSpPr>
        <p:grpSp>
          <p:nvGrpSpPr>
            <p:cNvPr id="74" name="组合 73"/>
            <p:cNvGrpSpPr/>
            <p:nvPr/>
          </p:nvGrpSpPr>
          <p:grpSpPr>
            <a:xfrm>
              <a:off x="831250" y="3232929"/>
              <a:ext cx="2234966" cy="405349"/>
              <a:chOff x="2195399" y="3302768"/>
              <a:chExt cx="2835965" cy="514350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2195399" y="3302768"/>
                <a:ext cx="2835965" cy="51435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5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3</a:t>
                </a:r>
                <a:endParaRPr lang="zh-CN" altLang="en-US" dirty="0">
                  <a:solidFill>
                    <a:schemeClr val="accent5"/>
                  </a:solidFill>
                  <a:latin typeface="思源黑体 CN Normal" panose="020B0400000000000000" charset="-122"/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183671" y="3331792"/>
              <a:ext cx="1847692" cy="3896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00" dirty="0">
                  <a:latin typeface="思源黑体 CN Normal" panose="020B0400000000000000" charset="-122"/>
                  <a:ea typeface="思源黑体 CN Normal" panose="020B0400000000000000" charset="-122"/>
                </a:rPr>
                <a:t>过程三内容</a:t>
              </a:r>
            </a:p>
            <a:p>
              <a:endParaRPr lang="zh-CN" altLang="en-US" sz="13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077210" y="4228181"/>
            <a:ext cx="2295170" cy="416268"/>
            <a:chOff x="831250" y="3232929"/>
            <a:chExt cx="2234965" cy="405349"/>
          </a:xfrm>
          <a:effectLst/>
        </p:grpSpPr>
        <p:grpSp>
          <p:nvGrpSpPr>
            <p:cNvPr id="81" name="组合 80"/>
            <p:cNvGrpSpPr/>
            <p:nvPr/>
          </p:nvGrpSpPr>
          <p:grpSpPr>
            <a:xfrm>
              <a:off x="831250" y="3232929"/>
              <a:ext cx="2234965" cy="405349"/>
              <a:chOff x="2195399" y="3302768"/>
              <a:chExt cx="2835964" cy="514350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2195399" y="3302768"/>
                <a:ext cx="2835964" cy="514350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5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4</a:t>
                </a:r>
                <a:endParaRPr lang="zh-CN" altLang="en-US" dirty="0">
                  <a:solidFill>
                    <a:schemeClr val="accent5"/>
                  </a:solidFill>
                  <a:latin typeface="思源黑体 CN Normal" panose="020B0400000000000000" charset="-122"/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085352" y="3345963"/>
              <a:ext cx="1926671" cy="1948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00" dirty="0">
                  <a:latin typeface="思源黑体 CN Normal" panose="020B0400000000000000" charset="-122"/>
                  <a:ea typeface="思源黑体 CN Normal" panose="020B0400000000000000" charset="-122"/>
                </a:rPr>
                <a:t>过程四内容</a:t>
              </a:r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3779912" y="1972003"/>
            <a:ext cx="1698901" cy="1620807"/>
            <a:chOff x="3197225" y="3458369"/>
            <a:chExt cx="533400" cy="487363"/>
          </a:xfrm>
          <a:solidFill>
            <a:schemeClr val="accent2">
              <a:lumMod val="75000"/>
            </a:schemeClr>
          </a:solidFill>
        </p:grpSpPr>
        <p:sp>
          <p:nvSpPr>
            <p:cNvPr id="88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ea typeface="思源黑体 CN Normal" panose="020B0400000000000000" charset="-122"/>
              </a:endParaRPr>
            </a:p>
          </p:txBody>
        </p:sp>
        <p:sp>
          <p:nvSpPr>
            <p:cNvPr id="89" name="Freeform 313"/>
            <p:cNvSpPr/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ea typeface="思源黑体 CN Normal" panose="020B0400000000000000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研究过程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575455" y="290645"/>
            <a:ext cx="2208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PROCESS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 animBg="1"/>
      <p:bldP spid="51" grpId="0" animBg="1"/>
      <p:bldP spid="57" grpId="0" animBg="1"/>
      <p:bldP spid="58" grpId="0"/>
      <p:bldP spid="5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186614" y="1328131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实验数据结果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66585" y="1951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实验数据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66585" y="27491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案例分析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66585" y="31576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问题评估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66585" y="35375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研究成果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13681" y="1998829"/>
            <a:ext cx="1759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EXPERIMENTAL DATA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13681" y="2797557"/>
            <a:ext cx="1337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CASE ANALYSIS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13681" y="3207225"/>
            <a:ext cx="1954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PROBLEM ASSESSMENT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13681" y="3616894"/>
            <a:ext cx="1758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FINDINGS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243244" y="20979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243244" y="2886253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243244" y="3285516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243244" y="3684779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6585" y="2367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实验难点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13681" y="2414544"/>
            <a:ext cx="2327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EXPERIMENTAL DIFFICULTIES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243244" y="25136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pic>
        <p:nvPicPr>
          <p:cNvPr id="6" name="图片 5" descr="11"/>
          <p:cNvPicPr>
            <a:picLocks noChangeAspect="1"/>
          </p:cNvPicPr>
          <p:nvPr/>
        </p:nvPicPr>
        <p:blipFill>
          <a:blip r:embed="rId3"/>
          <a:srcRect l="71319" t="21332"/>
          <a:stretch>
            <a:fillRect/>
          </a:stretch>
        </p:blipFill>
        <p:spPr>
          <a:xfrm>
            <a:off x="5374640" y="2275840"/>
            <a:ext cx="3783965" cy="2852420"/>
          </a:xfrm>
          <a:prstGeom prst="rect">
            <a:avLst/>
          </a:prstGeom>
          <a:effectLst/>
        </p:spPr>
      </p:pic>
      <p:pic>
        <p:nvPicPr>
          <p:cNvPr id="12" name="图片 11" descr="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" y="3690620"/>
            <a:ext cx="2744470" cy="145478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520825" y="1622425"/>
            <a:ext cx="2059940" cy="1616710"/>
            <a:chOff x="4272487" y="985295"/>
            <a:chExt cx="530249" cy="407976"/>
          </a:xfrm>
        </p:grpSpPr>
        <p:grpSp>
          <p:nvGrpSpPr>
            <p:cNvPr id="3" name="组合 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" name="任意多边形 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4F81BD">
                    <a:lumMod val="75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7" name="TextBox 42"/>
            <p:cNvSpPr txBox="1"/>
            <p:nvPr/>
          </p:nvSpPr>
          <p:spPr>
            <a:xfrm>
              <a:off x="4454739" y="1082557"/>
              <a:ext cx="299614" cy="19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4"/>
          <p:cNvSpPr/>
          <p:nvPr/>
        </p:nvSpPr>
        <p:spPr>
          <a:xfrm rot="10800000">
            <a:off x="3343609" y="1407345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 rot="5400000">
            <a:off x="3547812" y="2634413"/>
            <a:ext cx="1061672" cy="1379360"/>
            <a:chOff x="4020870" y="2194485"/>
            <a:chExt cx="1102258" cy="1432090"/>
          </a:xfrm>
          <a:solidFill>
            <a:schemeClr val="accent5"/>
          </a:solidFill>
          <a:effectLst/>
        </p:grpSpPr>
        <p:sp>
          <p:nvSpPr>
            <p:cNvPr id="5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6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</p:grpSp>
      <p:sp>
        <p:nvSpPr>
          <p:cNvPr id="61" name="椭圆 34"/>
          <p:cNvSpPr/>
          <p:nvPr/>
        </p:nvSpPr>
        <p:spPr>
          <a:xfrm>
            <a:off x="4775493" y="2469018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 rot="16200000">
            <a:off x="4580095" y="1210401"/>
            <a:ext cx="1061672" cy="1379360"/>
            <a:chOff x="4020870" y="2194485"/>
            <a:chExt cx="1102258" cy="1432090"/>
          </a:xfrm>
          <a:solidFill>
            <a:schemeClr val="accent5"/>
          </a:solidFill>
          <a:effectLst/>
        </p:grpSpPr>
        <p:sp>
          <p:nvSpPr>
            <p:cNvPr id="7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0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</p:grpSp>
      <p:sp>
        <p:nvSpPr>
          <p:cNvPr id="102" name="Freeform 18"/>
          <p:cNvSpPr>
            <a:spLocks noEditPoints="1"/>
          </p:cNvSpPr>
          <p:nvPr/>
        </p:nvSpPr>
        <p:spPr bwMode="auto">
          <a:xfrm>
            <a:off x="5045233" y="3096748"/>
            <a:ext cx="538162" cy="471487"/>
          </a:xfrm>
          <a:custGeom>
            <a:avLst/>
            <a:gdLst>
              <a:gd name="T0" fmla="*/ 417 w 785"/>
              <a:gd name="T1" fmla="*/ 0 h 690"/>
              <a:gd name="T2" fmla="*/ 417 w 785"/>
              <a:gd name="T3" fmla="*/ 593 h 690"/>
              <a:gd name="T4" fmla="*/ 646 w 785"/>
              <a:gd name="T5" fmla="*/ 690 h 690"/>
              <a:gd name="T6" fmla="*/ 626 w 785"/>
              <a:gd name="T7" fmla="*/ 540 h 690"/>
              <a:gd name="T8" fmla="*/ 30 w 785"/>
              <a:gd name="T9" fmla="*/ 315 h 690"/>
              <a:gd name="T10" fmla="*/ 0 w 785"/>
              <a:gd name="T11" fmla="*/ 396 h 690"/>
              <a:gd name="T12" fmla="*/ 122 w 785"/>
              <a:gd name="T13" fmla="*/ 600 h 690"/>
              <a:gd name="T14" fmla="*/ 214 w 785"/>
              <a:gd name="T15" fmla="*/ 613 h 690"/>
              <a:gd name="T16" fmla="*/ 355 w 785"/>
              <a:gd name="T17" fmla="*/ 609 h 690"/>
              <a:gd name="T18" fmla="*/ 189 w 785"/>
              <a:gd name="T19" fmla="*/ 400 h 690"/>
              <a:gd name="T20" fmla="*/ 257 w 785"/>
              <a:gd name="T21" fmla="*/ 219 h 690"/>
              <a:gd name="T22" fmla="*/ 310 w 785"/>
              <a:gd name="T23" fmla="*/ 241 h 690"/>
              <a:gd name="T24" fmla="*/ 311 w 785"/>
              <a:gd name="T25" fmla="*/ 287 h 690"/>
              <a:gd name="T26" fmla="*/ 317 w 785"/>
              <a:gd name="T27" fmla="*/ 320 h 690"/>
              <a:gd name="T28" fmla="*/ 320 w 785"/>
              <a:gd name="T29" fmla="*/ 371 h 690"/>
              <a:gd name="T30" fmla="*/ 287 w 785"/>
              <a:gd name="T31" fmla="*/ 397 h 690"/>
              <a:gd name="T32" fmla="*/ 189 w 785"/>
              <a:gd name="T33" fmla="*/ 400 h 690"/>
              <a:gd name="T34" fmla="*/ 252 w 785"/>
              <a:gd name="T35" fmla="*/ 295 h 690"/>
              <a:gd name="T36" fmla="*/ 289 w 785"/>
              <a:gd name="T37" fmla="*/ 284 h 690"/>
              <a:gd name="T38" fmla="*/ 289 w 785"/>
              <a:gd name="T39" fmla="*/ 252 h 690"/>
              <a:gd name="T40" fmla="*/ 249 w 785"/>
              <a:gd name="T41" fmla="*/ 240 h 690"/>
              <a:gd name="T42" fmla="*/ 213 w 785"/>
              <a:gd name="T43" fmla="*/ 295 h 690"/>
              <a:gd name="T44" fmla="*/ 258 w 785"/>
              <a:gd name="T45" fmla="*/ 379 h 690"/>
              <a:gd name="T46" fmla="*/ 288 w 785"/>
              <a:gd name="T47" fmla="*/ 373 h 690"/>
              <a:gd name="T48" fmla="*/ 301 w 785"/>
              <a:gd name="T49" fmla="*/ 348 h 690"/>
              <a:gd name="T50" fmla="*/ 281 w 785"/>
              <a:gd name="T51" fmla="*/ 320 h 690"/>
              <a:gd name="T52" fmla="*/ 213 w 785"/>
              <a:gd name="T53" fmla="*/ 317 h 690"/>
              <a:gd name="T54" fmla="*/ 372 w 785"/>
              <a:gd name="T55" fmla="*/ 400 h 690"/>
              <a:gd name="T56" fmla="*/ 440 w 785"/>
              <a:gd name="T57" fmla="*/ 219 h 690"/>
              <a:gd name="T58" fmla="*/ 493 w 785"/>
              <a:gd name="T59" fmla="*/ 241 h 690"/>
              <a:gd name="T60" fmla="*/ 494 w 785"/>
              <a:gd name="T61" fmla="*/ 287 h 690"/>
              <a:gd name="T62" fmla="*/ 500 w 785"/>
              <a:gd name="T63" fmla="*/ 320 h 690"/>
              <a:gd name="T64" fmla="*/ 503 w 785"/>
              <a:gd name="T65" fmla="*/ 371 h 690"/>
              <a:gd name="T66" fmla="*/ 470 w 785"/>
              <a:gd name="T67" fmla="*/ 397 h 690"/>
              <a:gd name="T68" fmla="*/ 372 w 785"/>
              <a:gd name="T69" fmla="*/ 400 h 690"/>
              <a:gd name="T70" fmla="*/ 435 w 785"/>
              <a:gd name="T71" fmla="*/ 295 h 690"/>
              <a:gd name="T72" fmla="*/ 472 w 785"/>
              <a:gd name="T73" fmla="*/ 284 h 690"/>
              <a:gd name="T74" fmla="*/ 472 w 785"/>
              <a:gd name="T75" fmla="*/ 252 h 690"/>
              <a:gd name="T76" fmla="*/ 432 w 785"/>
              <a:gd name="T77" fmla="*/ 240 h 690"/>
              <a:gd name="T78" fmla="*/ 396 w 785"/>
              <a:gd name="T79" fmla="*/ 295 h 690"/>
              <a:gd name="T80" fmla="*/ 441 w 785"/>
              <a:gd name="T81" fmla="*/ 379 h 690"/>
              <a:gd name="T82" fmla="*/ 471 w 785"/>
              <a:gd name="T83" fmla="*/ 373 h 690"/>
              <a:gd name="T84" fmla="*/ 484 w 785"/>
              <a:gd name="T85" fmla="*/ 348 h 690"/>
              <a:gd name="T86" fmla="*/ 464 w 785"/>
              <a:gd name="T87" fmla="*/ 320 h 690"/>
              <a:gd name="T88" fmla="*/ 396 w 785"/>
              <a:gd name="T89" fmla="*/ 317 h 690"/>
              <a:gd name="T90" fmla="*/ 548 w 785"/>
              <a:gd name="T91" fmla="*/ 342 h 690"/>
              <a:gd name="T92" fmla="*/ 578 w 785"/>
              <a:gd name="T93" fmla="*/ 362 h 690"/>
              <a:gd name="T94" fmla="*/ 624 w 785"/>
              <a:gd name="T95" fmla="*/ 382 h 690"/>
              <a:gd name="T96" fmla="*/ 664 w 785"/>
              <a:gd name="T97" fmla="*/ 367 h 690"/>
              <a:gd name="T98" fmla="*/ 664 w 785"/>
              <a:gd name="T99" fmla="*/ 336 h 690"/>
              <a:gd name="T100" fmla="*/ 615 w 785"/>
              <a:gd name="T101" fmla="*/ 317 h 690"/>
              <a:gd name="T102" fmla="*/ 561 w 785"/>
              <a:gd name="T103" fmla="*/ 288 h 690"/>
              <a:gd name="T104" fmla="*/ 562 w 785"/>
              <a:gd name="T105" fmla="*/ 240 h 690"/>
              <a:gd name="T106" fmla="*/ 618 w 785"/>
              <a:gd name="T107" fmla="*/ 216 h 690"/>
              <a:gd name="T108" fmla="*/ 678 w 785"/>
              <a:gd name="T109" fmla="*/ 241 h 690"/>
              <a:gd name="T110" fmla="*/ 664 w 785"/>
              <a:gd name="T111" fmla="*/ 272 h 690"/>
              <a:gd name="T112" fmla="*/ 619 w 785"/>
              <a:gd name="T113" fmla="*/ 237 h 690"/>
              <a:gd name="T114" fmla="*/ 578 w 785"/>
              <a:gd name="T115" fmla="*/ 264 h 690"/>
              <a:gd name="T116" fmla="*/ 621 w 785"/>
              <a:gd name="T117" fmla="*/ 293 h 690"/>
              <a:gd name="T118" fmla="*/ 685 w 785"/>
              <a:gd name="T119" fmla="*/ 323 h 690"/>
              <a:gd name="T120" fmla="*/ 684 w 785"/>
              <a:gd name="T121" fmla="*/ 376 h 690"/>
              <a:gd name="T122" fmla="*/ 625 w 785"/>
              <a:gd name="T123" fmla="*/ 403 h 690"/>
              <a:gd name="T124" fmla="*/ 558 w 785"/>
              <a:gd name="T125" fmla="*/ 375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5" h="690">
                <a:moveTo>
                  <a:pt x="785" y="297"/>
                </a:moveTo>
                <a:cubicBezTo>
                  <a:pt x="785" y="133"/>
                  <a:pt x="620" y="0"/>
                  <a:pt x="417" y="0"/>
                </a:cubicBezTo>
                <a:cubicBezTo>
                  <a:pt x="213" y="0"/>
                  <a:pt x="49" y="133"/>
                  <a:pt x="49" y="297"/>
                </a:cubicBezTo>
                <a:cubicBezTo>
                  <a:pt x="49" y="460"/>
                  <a:pt x="213" y="593"/>
                  <a:pt x="417" y="593"/>
                </a:cubicBezTo>
                <a:cubicBezTo>
                  <a:pt x="436" y="593"/>
                  <a:pt x="455" y="592"/>
                  <a:pt x="473" y="589"/>
                </a:cubicBezTo>
                <a:cubicBezTo>
                  <a:pt x="507" y="646"/>
                  <a:pt x="571" y="685"/>
                  <a:pt x="646" y="690"/>
                </a:cubicBezTo>
                <a:cubicBezTo>
                  <a:pt x="626" y="664"/>
                  <a:pt x="615" y="632"/>
                  <a:pt x="615" y="598"/>
                </a:cubicBezTo>
                <a:cubicBezTo>
                  <a:pt x="615" y="577"/>
                  <a:pt x="619" y="559"/>
                  <a:pt x="626" y="540"/>
                </a:cubicBezTo>
                <a:cubicBezTo>
                  <a:pt x="722" y="487"/>
                  <a:pt x="785" y="398"/>
                  <a:pt x="785" y="297"/>
                </a:cubicBezTo>
                <a:close/>
                <a:moveTo>
                  <a:pt x="30" y="315"/>
                </a:moveTo>
                <a:cubicBezTo>
                  <a:pt x="30" y="307"/>
                  <a:pt x="31" y="300"/>
                  <a:pt x="32" y="293"/>
                </a:cubicBezTo>
                <a:cubicBezTo>
                  <a:pt x="11" y="324"/>
                  <a:pt x="0" y="359"/>
                  <a:pt x="0" y="396"/>
                </a:cubicBezTo>
                <a:cubicBezTo>
                  <a:pt x="0" y="473"/>
                  <a:pt x="48" y="541"/>
                  <a:pt x="121" y="581"/>
                </a:cubicBezTo>
                <a:cubicBezTo>
                  <a:pt x="122" y="587"/>
                  <a:pt x="122" y="593"/>
                  <a:pt x="122" y="600"/>
                </a:cubicBezTo>
                <a:cubicBezTo>
                  <a:pt x="122" y="625"/>
                  <a:pt x="114" y="649"/>
                  <a:pt x="99" y="669"/>
                </a:cubicBezTo>
                <a:cubicBezTo>
                  <a:pt x="146" y="666"/>
                  <a:pt x="187" y="645"/>
                  <a:pt x="214" y="613"/>
                </a:cubicBezTo>
                <a:cubicBezTo>
                  <a:pt x="234" y="617"/>
                  <a:pt x="255" y="619"/>
                  <a:pt x="276" y="619"/>
                </a:cubicBezTo>
                <a:cubicBezTo>
                  <a:pt x="303" y="619"/>
                  <a:pt x="330" y="616"/>
                  <a:pt x="355" y="609"/>
                </a:cubicBezTo>
                <a:cubicBezTo>
                  <a:pt x="172" y="592"/>
                  <a:pt x="30" y="467"/>
                  <a:pt x="30" y="315"/>
                </a:cubicBezTo>
                <a:close/>
                <a:moveTo>
                  <a:pt x="189" y="400"/>
                </a:moveTo>
                <a:lnTo>
                  <a:pt x="189" y="219"/>
                </a:lnTo>
                <a:lnTo>
                  <a:pt x="257" y="219"/>
                </a:lnTo>
                <a:cubicBezTo>
                  <a:pt x="271" y="219"/>
                  <a:pt x="282" y="221"/>
                  <a:pt x="290" y="224"/>
                </a:cubicBezTo>
                <a:cubicBezTo>
                  <a:pt x="299" y="228"/>
                  <a:pt x="305" y="234"/>
                  <a:pt x="310" y="241"/>
                </a:cubicBezTo>
                <a:cubicBezTo>
                  <a:pt x="315" y="249"/>
                  <a:pt x="317" y="257"/>
                  <a:pt x="317" y="265"/>
                </a:cubicBezTo>
                <a:cubicBezTo>
                  <a:pt x="317" y="273"/>
                  <a:pt x="315" y="280"/>
                  <a:pt x="311" y="287"/>
                </a:cubicBezTo>
                <a:cubicBezTo>
                  <a:pt x="306" y="294"/>
                  <a:pt x="300" y="300"/>
                  <a:pt x="292" y="304"/>
                </a:cubicBezTo>
                <a:cubicBezTo>
                  <a:pt x="303" y="307"/>
                  <a:pt x="311" y="312"/>
                  <a:pt x="317" y="320"/>
                </a:cubicBezTo>
                <a:cubicBezTo>
                  <a:pt x="323" y="328"/>
                  <a:pt x="326" y="337"/>
                  <a:pt x="326" y="348"/>
                </a:cubicBezTo>
                <a:cubicBezTo>
                  <a:pt x="326" y="356"/>
                  <a:pt x="324" y="364"/>
                  <a:pt x="320" y="371"/>
                </a:cubicBezTo>
                <a:cubicBezTo>
                  <a:pt x="317" y="379"/>
                  <a:pt x="312" y="384"/>
                  <a:pt x="307" y="388"/>
                </a:cubicBezTo>
                <a:cubicBezTo>
                  <a:pt x="302" y="392"/>
                  <a:pt x="295" y="395"/>
                  <a:pt x="287" y="397"/>
                </a:cubicBezTo>
                <a:cubicBezTo>
                  <a:pt x="279" y="399"/>
                  <a:pt x="270" y="400"/>
                  <a:pt x="258" y="400"/>
                </a:cubicBezTo>
                <a:lnTo>
                  <a:pt x="189" y="400"/>
                </a:lnTo>
                <a:close/>
                <a:moveTo>
                  <a:pt x="213" y="295"/>
                </a:moveTo>
                <a:lnTo>
                  <a:pt x="252" y="295"/>
                </a:lnTo>
                <a:cubicBezTo>
                  <a:pt x="263" y="295"/>
                  <a:pt x="270" y="294"/>
                  <a:pt x="275" y="293"/>
                </a:cubicBezTo>
                <a:cubicBezTo>
                  <a:pt x="281" y="291"/>
                  <a:pt x="286" y="288"/>
                  <a:pt x="289" y="284"/>
                </a:cubicBezTo>
                <a:cubicBezTo>
                  <a:pt x="292" y="280"/>
                  <a:pt x="293" y="274"/>
                  <a:pt x="293" y="268"/>
                </a:cubicBezTo>
                <a:cubicBezTo>
                  <a:pt x="293" y="262"/>
                  <a:pt x="292" y="257"/>
                  <a:pt x="289" y="252"/>
                </a:cubicBezTo>
                <a:cubicBezTo>
                  <a:pt x="286" y="248"/>
                  <a:pt x="282" y="245"/>
                  <a:pt x="277" y="243"/>
                </a:cubicBezTo>
                <a:cubicBezTo>
                  <a:pt x="271" y="241"/>
                  <a:pt x="262" y="240"/>
                  <a:pt x="249" y="240"/>
                </a:cubicBezTo>
                <a:lnTo>
                  <a:pt x="213" y="240"/>
                </a:lnTo>
                <a:lnTo>
                  <a:pt x="213" y="295"/>
                </a:lnTo>
                <a:close/>
                <a:moveTo>
                  <a:pt x="213" y="379"/>
                </a:moveTo>
                <a:lnTo>
                  <a:pt x="258" y="379"/>
                </a:lnTo>
                <a:cubicBezTo>
                  <a:pt x="266" y="379"/>
                  <a:pt x="271" y="379"/>
                  <a:pt x="274" y="378"/>
                </a:cubicBezTo>
                <a:cubicBezTo>
                  <a:pt x="280" y="377"/>
                  <a:pt x="284" y="375"/>
                  <a:pt x="288" y="373"/>
                </a:cubicBezTo>
                <a:cubicBezTo>
                  <a:pt x="292" y="371"/>
                  <a:pt x="295" y="367"/>
                  <a:pt x="297" y="363"/>
                </a:cubicBezTo>
                <a:cubicBezTo>
                  <a:pt x="300" y="359"/>
                  <a:pt x="301" y="353"/>
                  <a:pt x="301" y="348"/>
                </a:cubicBezTo>
                <a:cubicBezTo>
                  <a:pt x="301" y="341"/>
                  <a:pt x="299" y="335"/>
                  <a:pt x="296" y="330"/>
                </a:cubicBezTo>
                <a:cubicBezTo>
                  <a:pt x="292" y="325"/>
                  <a:pt x="287" y="322"/>
                  <a:pt x="281" y="320"/>
                </a:cubicBezTo>
                <a:cubicBezTo>
                  <a:pt x="275" y="318"/>
                  <a:pt x="266" y="317"/>
                  <a:pt x="255" y="317"/>
                </a:cubicBezTo>
                <a:lnTo>
                  <a:pt x="213" y="317"/>
                </a:lnTo>
                <a:lnTo>
                  <a:pt x="213" y="379"/>
                </a:lnTo>
                <a:close/>
                <a:moveTo>
                  <a:pt x="372" y="400"/>
                </a:moveTo>
                <a:lnTo>
                  <a:pt x="372" y="219"/>
                </a:lnTo>
                <a:lnTo>
                  <a:pt x="440" y="219"/>
                </a:lnTo>
                <a:cubicBezTo>
                  <a:pt x="454" y="219"/>
                  <a:pt x="465" y="221"/>
                  <a:pt x="473" y="224"/>
                </a:cubicBezTo>
                <a:cubicBezTo>
                  <a:pt x="482" y="228"/>
                  <a:pt x="488" y="234"/>
                  <a:pt x="493" y="241"/>
                </a:cubicBezTo>
                <a:cubicBezTo>
                  <a:pt x="498" y="249"/>
                  <a:pt x="500" y="257"/>
                  <a:pt x="500" y="265"/>
                </a:cubicBezTo>
                <a:cubicBezTo>
                  <a:pt x="500" y="273"/>
                  <a:pt x="498" y="280"/>
                  <a:pt x="494" y="287"/>
                </a:cubicBezTo>
                <a:cubicBezTo>
                  <a:pt x="489" y="294"/>
                  <a:pt x="483" y="300"/>
                  <a:pt x="475" y="304"/>
                </a:cubicBezTo>
                <a:cubicBezTo>
                  <a:pt x="486" y="307"/>
                  <a:pt x="494" y="312"/>
                  <a:pt x="500" y="320"/>
                </a:cubicBezTo>
                <a:cubicBezTo>
                  <a:pt x="506" y="328"/>
                  <a:pt x="509" y="337"/>
                  <a:pt x="509" y="348"/>
                </a:cubicBezTo>
                <a:cubicBezTo>
                  <a:pt x="509" y="356"/>
                  <a:pt x="507" y="364"/>
                  <a:pt x="503" y="371"/>
                </a:cubicBezTo>
                <a:cubicBezTo>
                  <a:pt x="500" y="379"/>
                  <a:pt x="495" y="384"/>
                  <a:pt x="490" y="388"/>
                </a:cubicBezTo>
                <a:cubicBezTo>
                  <a:pt x="485" y="392"/>
                  <a:pt x="478" y="395"/>
                  <a:pt x="470" y="397"/>
                </a:cubicBezTo>
                <a:cubicBezTo>
                  <a:pt x="462" y="399"/>
                  <a:pt x="453" y="400"/>
                  <a:pt x="441" y="400"/>
                </a:cubicBezTo>
                <a:lnTo>
                  <a:pt x="372" y="400"/>
                </a:lnTo>
                <a:close/>
                <a:moveTo>
                  <a:pt x="396" y="295"/>
                </a:moveTo>
                <a:lnTo>
                  <a:pt x="435" y="295"/>
                </a:lnTo>
                <a:cubicBezTo>
                  <a:pt x="446" y="295"/>
                  <a:pt x="453" y="294"/>
                  <a:pt x="458" y="293"/>
                </a:cubicBezTo>
                <a:cubicBezTo>
                  <a:pt x="464" y="291"/>
                  <a:pt x="469" y="288"/>
                  <a:pt x="472" y="284"/>
                </a:cubicBezTo>
                <a:cubicBezTo>
                  <a:pt x="475" y="280"/>
                  <a:pt x="476" y="274"/>
                  <a:pt x="476" y="268"/>
                </a:cubicBezTo>
                <a:cubicBezTo>
                  <a:pt x="476" y="262"/>
                  <a:pt x="475" y="257"/>
                  <a:pt x="472" y="252"/>
                </a:cubicBezTo>
                <a:cubicBezTo>
                  <a:pt x="469" y="248"/>
                  <a:pt x="465" y="245"/>
                  <a:pt x="460" y="243"/>
                </a:cubicBezTo>
                <a:cubicBezTo>
                  <a:pt x="454" y="241"/>
                  <a:pt x="445" y="240"/>
                  <a:pt x="432" y="240"/>
                </a:cubicBezTo>
                <a:lnTo>
                  <a:pt x="396" y="240"/>
                </a:lnTo>
                <a:lnTo>
                  <a:pt x="396" y="295"/>
                </a:lnTo>
                <a:close/>
                <a:moveTo>
                  <a:pt x="396" y="379"/>
                </a:moveTo>
                <a:lnTo>
                  <a:pt x="441" y="379"/>
                </a:lnTo>
                <a:cubicBezTo>
                  <a:pt x="449" y="379"/>
                  <a:pt x="454" y="379"/>
                  <a:pt x="457" y="378"/>
                </a:cubicBezTo>
                <a:cubicBezTo>
                  <a:pt x="463" y="377"/>
                  <a:pt x="467" y="375"/>
                  <a:pt x="471" y="373"/>
                </a:cubicBezTo>
                <a:cubicBezTo>
                  <a:pt x="475" y="371"/>
                  <a:pt x="478" y="367"/>
                  <a:pt x="480" y="363"/>
                </a:cubicBezTo>
                <a:cubicBezTo>
                  <a:pt x="483" y="359"/>
                  <a:pt x="484" y="353"/>
                  <a:pt x="484" y="348"/>
                </a:cubicBezTo>
                <a:cubicBezTo>
                  <a:pt x="484" y="341"/>
                  <a:pt x="482" y="335"/>
                  <a:pt x="479" y="330"/>
                </a:cubicBezTo>
                <a:cubicBezTo>
                  <a:pt x="475" y="325"/>
                  <a:pt x="470" y="322"/>
                  <a:pt x="464" y="320"/>
                </a:cubicBezTo>
                <a:cubicBezTo>
                  <a:pt x="458" y="318"/>
                  <a:pt x="449" y="317"/>
                  <a:pt x="438" y="317"/>
                </a:cubicBezTo>
                <a:lnTo>
                  <a:pt x="396" y="317"/>
                </a:lnTo>
                <a:lnTo>
                  <a:pt x="396" y="379"/>
                </a:lnTo>
                <a:close/>
                <a:moveTo>
                  <a:pt x="548" y="342"/>
                </a:moveTo>
                <a:lnTo>
                  <a:pt x="570" y="340"/>
                </a:lnTo>
                <a:cubicBezTo>
                  <a:pt x="571" y="349"/>
                  <a:pt x="574" y="357"/>
                  <a:pt x="578" y="362"/>
                </a:cubicBezTo>
                <a:cubicBezTo>
                  <a:pt x="582" y="368"/>
                  <a:pt x="588" y="373"/>
                  <a:pt x="596" y="376"/>
                </a:cubicBezTo>
                <a:cubicBezTo>
                  <a:pt x="604" y="380"/>
                  <a:pt x="614" y="382"/>
                  <a:pt x="624" y="382"/>
                </a:cubicBezTo>
                <a:cubicBezTo>
                  <a:pt x="633" y="382"/>
                  <a:pt x="641" y="380"/>
                  <a:pt x="648" y="378"/>
                </a:cubicBezTo>
                <a:cubicBezTo>
                  <a:pt x="655" y="375"/>
                  <a:pt x="660" y="371"/>
                  <a:pt x="664" y="367"/>
                </a:cubicBezTo>
                <a:cubicBezTo>
                  <a:pt x="667" y="362"/>
                  <a:pt x="669" y="357"/>
                  <a:pt x="669" y="351"/>
                </a:cubicBezTo>
                <a:cubicBezTo>
                  <a:pt x="669" y="345"/>
                  <a:pt x="667" y="340"/>
                  <a:pt x="664" y="336"/>
                </a:cubicBezTo>
                <a:cubicBezTo>
                  <a:pt x="661" y="332"/>
                  <a:pt x="655" y="328"/>
                  <a:pt x="648" y="325"/>
                </a:cubicBezTo>
                <a:cubicBezTo>
                  <a:pt x="643" y="324"/>
                  <a:pt x="632" y="321"/>
                  <a:pt x="615" y="317"/>
                </a:cubicBezTo>
                <a:cubicBezTo>
                  <a:pt x="599" y="313"/>
                  <a:pt x="587" y="309"/>
                  <a:pt x="580" y="305"/>
                </a:cubicBezTo>
                <a:cubicBezTo>
                  <a:pt x="572" y="301"/>
                  <a:pt x="565" y="295"/>
                  <a:pt x="561" y="288"/>
                </a:cubicBezTo>
                <a:cubicBezTo>
                  <a:pt x="557" y="282"/>
                  <a:pt x="555" y="274"/>
                  <a:pt x="555" y="266"/>
                </a:cubicBezTo>
                <a:cubicBezTo>
                  <a:pt x="555" y="257"/>
                  <a:pt x="557" y="248"/>
                  <a:pt x="562" y="240"/>
                </a:cubicBezTo>
                <a:cubicBezTo>
                  <a:pt x="568" y="232"/>
                  <a:pt x="575" y="226"/>
                  <a:pt x="585" y="222"/>
                </a:cubicBezTo>
                <a:cubicBezTo>
                  <a:pt x="595" y="218"/>
                  <a:pt x="606" y="216"/>
                  <a:pt x="618" y="216"/>
                </a:cubicBezTo>
                <a:cubicBezTo>
                  <a:pt x="632" y="216"/>
                  <a:pt x="644" y="218"/>
                  <a:pt x="654" y="222"/>
                </a:cubicBezTo>
                <a:cubicBezTo>
                  <a:pt x="664" y="227"/>
                  <a:pt x="672" y="233"/>
                  <a:pt x="678" y="241"/>
                </a:cubicBezTo>
                <a:cubicBezTo>
                  <a:pt x="683" y="250"/>
                  <a:pt x="686" y="259"/>
                  <a:pt x="687" y="270"/>
                </a:cubicBezTo>
                <a:lnTo>
                  <a:pt x="664" y="272"/>
                </a:lnTo>
                <a:cubicBezTo>
                  <a:pt x="662" y="260"/>
                  <a:pt x="658" y="252"/>
                  <a:pt x="651" y="246"/>
                </a:cubicBezTo>
                <a:cubicBezTo>
                  <a:pt x="644" y="240"/>
                  <a:pt x="633" y="237"/>
                  <a:pt x="619" y="237"/>
                </a:cubicBezTo>
                <a:cubicBezTo>
                  <a:pt x="605" y="237"/>
                  <a:pt x="594" y="240"/>
                  <a:pt x="588" y="245"/>
                </a:cubicBezTo>
                <a:cubicBezTo>
                  <a:pt x="581" y="250"/>
                  <a:pt x="578" y="257"/>
                  <a:pt x="578" y="264"/>
                </a:cubicBezTo>
                <a:cubicBezTo>
                  <a:pt x="578" y="271"/>
                  <a:pt x="580" y="276"/>
                  <a:pt x="585" y="280"/>
                </a:cubicBezTo>
                <a:cubicBezTo>
                  <a:pt x="589" y="284"/>
                  <a:pt x="601" y="289"/>
                  <a:pt x="621" y="293"/>
                </a:cubicBezTo>
                <a:cubicBezTo>
                  <a:pt x="640" y="298"/>
                  <a:pt x="654" y="301"/>
                  <a:pt x="661" y="305"/>
                </a:cubicBezTo>
                <a:cubicBezTo>
                  <a:pt x="672" y="310"/>
                  <a:pt x="679" y="316"/>
                  <a:pt x="685" y="323"/>
                </a:cubicBezTo>
                <a:cubicBezTo>
                  <a:pt x="690" y="331"/>
                  <a:pt x="692" y="339"/>
                  <a:pt x="692" y="349"/>
                </a:cubicBezTo>
                <a:cubicBezTo>
                  <a:pt x="692" y="359"/>
                  <a:pt x="689" y="368"/>
                  <a:pt x="684" y="376"/>
                </a:cubicBezTo>
                <a:cubicBezTo>
                  <a:pt x="678" y="385"/>
                  <a:pt x="670" y="391"/>
                  <a:pt x="660" y="396"/>
                </a:cubicBezTo>
                <a:cubicBezTo>
                  <a:pt x="650" y="401"/>
                  <a:pt x="638" y="403"/>
                  <a:pt x="625" y="403"/>
                </a:cubicBezTo>
                <a:cubicBezTo>
                  <a:pt x="609" y="403"/>
                  <a:pt x="595" y="401"/>
                  <a:pt x="584" y="396"/>
                </a:cubicBezTo>
                <a:cubicBezTo>
                  <a:pt x="573" y="391"/>
                  <a:pt x="564" y="384"/>
                  <a:pt x="558" y="375"/>
                </a:cubicBezTo>
                <a:cubicBezTo>
                  <a:pt x="551" y="365"/>
                  <a:pt x="548" y="354"/>
                  <a:pt x="548" y="3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思源黑体 CN Normal" panose="020B0400000000000000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3652044" y="3097874"/>
            <a:ext cx="525462" cy="452437"/>
            <a:chOff x="3379788" y="4325938"/>
            <a:chExt cx="525462" cy="452437"/>
          </a:xfrm>
          <a:solidFill>
            <a:schemeClr val="bg1"/>
          </a:solidFill>
        </p:grpSpPr>
        <p:sp>
          <p:nvSpPr>
            <p:cNvPr id="104" name="Freeform 14"/>
            <p:cNvSpPr>
              <a:spLocks noEditPoints="1"/>
            </p:cNvSpPr>
            <p:nvPr/>
          </p:nvSpPr>
          <p:spPr bwMode="auto">
            <a:xfrm>
              <a:off x="3379788" y="4394200"/>
              <a:ext cx="482600" cy="384175"/>
            </a:xfrm>
            <a:custGeom>
              <a:avLst/>
              <a:gdLst>
                <a:gd name="T0" fmla="*/ 580 w 704"/>
                <a:gd name="T1" fmla="*/ 236 h 561"/>
                <a:gd name="T2" fmla="*/ 564 w 704"/>
                <a:gd name="T3" fmla="*/ 214 h 561"/>
                <a:gd name="T4" fmla="*/ 558 w 704"/>
                <a:gd name="T5" fmla="*/ 130 h 561"/>
                <a:gd name="T6" fmla="*/ 409 w 704"/>
                <a:gd name="T7" fmla="*/ 136 h 561"/>
                <a:gd name="T8" fmla="*/ 385 w 704"/>
                <a:gd name="T9" fmla="*/ 99 h 561"/>
                <a:gd name="T10" fmla="*/ 264 w 704"/>
                <a:gd name="T11" fmla="*/ 37 h 561"/>
                <a:gd name="T12" fmla="*/ 64 w 704"/>
                <a:gd name="T13" fmla="*/ 203 h 561"/>
                <a:gd name="T14" fmla="*/ 8 w 704"/>
                <a:gd name="T15" fmla="*/ 355 h 561"/>
                <a:gd name="T16" fmla="*/ 301 w 704"/>
                <a:gd name="T17" fmla="*/ 551 h 561"/>
                <a:gd name="T18" fmla="*/ 652 w 704"/>
                <a:gd name="T19" fmla="*/ 396 h 561"/>
                <a:gd name="T20" fmla="*/ 580 w 704"/>
                <a:gd name="T21" fmla="*/ 236 h 561"/>
                <a:gd name="T22" fmla="*/ 310 w 704"/>
                <a:gd name="T23" fmla="*/ 510 h 561"/>
                <a:gd name="T24" fmla="*/ 310 w 704"/>
                <a:gd name="T25" fmla="*/ 510 h 561"/>
                <a:gd name="T26" fmla="*/ 82 w 704"/>
                <a:gd name="T27" fmla="*/ 368 h 561"/>
                <a:gd name="T28" fmla="*/ 310 w 704"/>
                <a:gd name="T29" fmla="*/ 210 h 561"/>
                <a:gd name="T30" fmla="*/ 539 w 704"/>
                <a:gd name="T31" fmla="*/ 340 h 561"/>
                <a:gd name="T32" fmla="*/ 310 w 704"/>
                <a:gd name="T33" fmla="*/ 5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561">
                  <a:moveTo>
                    <a:pt x="580" y="236"/>
                  </a:moveTo>
                  <a:cubicBezTo>
                    <a:pt x="550" y="230"/>
                    <a:pt x="564" y="214"/>
                    <a:pt x="564" y="214"/>
                  </a:cubicBezTo>
                  <a:cubicBezTo>
                    <a:pt x="564" y="214"/>
                    <a:pt x="594" y="165"/>
                    <a:pt x="558" y="130"/>
                  </a:cubicBezTo>
                  <a:cubicBezTo>
                    <a:pt x="515" y="86"/>
                    <a:pt x="409" y="136"/>
                    <a:pt x="409" y="136"/>
                  </a:cubicBezTo>
                  <a:cubicBezTo>
                    <a:pt x="368" y="148"/>
                    <a:pt x="379" y="130"/>
                    <a:pt x="385" y="99"/>
                  </a:cubicBezTo>
                  <a:cubicBezTo>
                    <a:pt x="385" y="62"/>
                    <a:pt x="372" y="0"/>
                    <a:pt x="264" y="37"/>
                  </a:cubicBezTo>
                  <a:cubicBezTo>
                    <a:pt x="157" y="74"/>
                    <a:pt x="64" y="203"/>
                    <a:pt x="64" y="203"/>
                  </a:cubicBezTo>
                  <a:cubicBezTo>
                    <a:pt x="0" y="289"/>
                    <a:pt x="8" y="355"/>
                    <a:pt x="8" y="355"/>
                  </a:cubicBezTo>
                  <a:cubicBezTo>
                    <a:pt x="24" y="501"/>
                    <a:pt x="180" y="542"/>
                    <a:pt x="301" y="551"/>
                  </a:cubicBezTo>
                  <a:cubicBezTo>
                    <a:pt x="428" y="561"/>
                    <a:pt x="600" y="507"/>
                    <a:pt x="652" y="396"/>
                  </a:cubicBezTo>
                  <a:cubicBezTo>
                    <a:pt x="704" y="286"/>
                    <a:pt x="610" y="242"/>
                    <a:pt x="580" y="236"/>
                  </a:cubicBezTo>
                  <a:close/>
                  <a:moveTo>
                    <a:pt x="310" y="510"/>
                  </a:moveTo>
                  <a:lnTo>
                    <a:pt x="310" y="510"/>
                  </a:lnTo>
                  <a:cubicBezTo>
                    <a:pt x="184" y="516"/>
                    <a:pt x="82" y="452"/>
                    <a:pt x="82" y="368"/>
                  </a:cubicBezTo>
                  <a:cubicBezTo>
                    <a:pt x="82" y="283"/>
                    <a:pt x="184" y="216"/>
                    <a:pt x="310" y="210"/>
                  </a:cubicBezTo>
                  <a:cubicBezTo>
                    <a:pt x="437" y="204"/>
                    <a:pt x="539" y="256"/>
                    <a:pt x="539" y="340"/>
                  </a:cubicBezTo>
                  <a:cubicBezTo>
                    <a:pt x="539" y="425"/>
                    <a:pt x="437" y="504"/>
                    <a:pt x="310" y="5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05" name="Freeform 15"/>
            <p:cNvSpPr>
              <a:spLocks noEditPoints="1"/>
            </p:cNvSpPr>
            <p:nvPr/>
          </p:nvSpPr>
          <p:spPr bwMode="auto">
            <a:xfrm>
              <a:off x="3487738" y="4565650"/>
              <a:ext cx="190500" cy="169862"/>
            </a:xfrm>
            <a:custGeom>
              <a:avLst/>
              <a:gdLst>
                <a:gd name="T0" fmla="*/ 127 w 277"/>
                <a:gd name="T1" fmla="*/ 15 h 246"/>
                <a:gd name="T2" fmla="*/ 15 w 277"/>
                <a:gd name="T3" fmla="*/ 148 h 246"/>
                <a:gd name="T4" fmla="*/ 49 w 277"/>
                <a:gd name="T5" fmla="*/ 205 h 246"/>
                <a:gd name="T6" fmla="*/ 239 w 277"/>
                <a:gd name="T7" fmla="*/ 171 h 246"/>
                <a:gd name="T8" fmla="*/ 127 w 277"/>
                <a:gd name="T9" fmla="*/ 15 h 246"/>
                <a:gd name="T10" fmla="*/ 95 w 277"/>
                <a:gd name="T11" fmla="*/ 182 h 246"/>
                <a:gd name="T12" fmla="*/ 95 w 277"/>
                <a:gd name="T13" fmla="*/ 182 h 246"/>
                <a:gd name="T14" fmla="*/ 52 w 277"/>
                <a:gd name="T15" fmla="*/ 151 h 246"/>
                <a:gd name="T16" fmla="*/ 93 w 277"/>
                <a:gd name="T17" fmla="*/ 108 h 246"/>
                <a:gd name="T18" fmla="*/ 138 w 277"/>
                <a:gd name="T19" fmla="*/ 141 h 246"/>
                <a:gd name="T20" fmla="*/ 95 w 277"/>
                <a:gd name="T21" fmla="*/ 182 h 246"/>
                <a:gd name="T22" fmla="*/ 170 w 277"/>
                <a:gd name="T23" fmla="*/ 118 h 246"/>
                <a:gd name="T24" fmla="*/ 170 w 277"/>
                <a:gd name="T25" fmla="*/ 118 h 246"/>
                <a:gd name="T26" fmla="*/ 148 w 277"/>
                <a:gd name="T27" fmla="*/ 116 h 246"/>
                <a:gd name="T28" fmla="*/ 153 w 277"/>
                <a:gd name="T29" fmla="*/ 92 h 246"/>
                <a:gd name="T30" fmla="*/ 177 w 277"/>
                <a:gd name="T31" fmla="*/ 94 h 246"/>
                <a:gd name="T32" fmla="*/ 170 w 277"/>
                <a:gd name="T33" fmla="*/ 1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46">
                  <a:moveTo>
                    <a:pt x="127" y="15"/>
                  </a:moveTo>
                  <a:cubicBezTo>
                    <a:pt x="0" y="29"/>
                    <a:pt x="15" y="148"/>
                    <a:pt x="15" y="148"/>
                  </a:cubicBezTo>
                  <a:cubicBezTo>
                    <a:pt x="15" y="148"/>
                    <a:pt x="13" y="186"/>
                    <a:pt x="49" y="205"/>
                  </a:cubicBezTo>
                  <a:cubicBezTo>
                    <a:pt x="123" y="246"/>
                    <a:pt x="200" y="221"/>
                    <a:pt x="239" y="171"/>
                  </a:cubicBezTo>
                  <a:cubicBezTo>
                    <a:pt x="277" y="121"/>
                    <a:pt x="255" y="0"/>
                    <a:pt x="127" y="15"/>
                  </a:cubicBezTo>
                  <a:close/>
                  <a:moveTo>
                    <a:pt x="95" y="182"/>
                  </a:moveTo>
                  <a:lnTo>
                    <a:pt x="95" y="182"/>
                  </a:lnTo>
                  <a:cubicBezTo>
                    <a:pt x="71" y="184"/>
                    <a:pt x="52" y="171"/>
                    <a:pt x="52" y="151"/>
                  </a:cubicBezTo>
                  <a:cubicBezTo>
                    <a:pt x="52" y="131"/>
                    <a:pt x="69" y="110"/>
                    <a:pt x="93" y="108"/>
                  </a:cubicBezTo>
                  <a:cubicBezTo>
                    <a:pt x="120" y="105"/>
                    <a:pt x="138" y="121"/>
                    <a:pt x="138" y="141"/>
                  </a:cubicBezTo>
                  <a:cubicBezTo>
                    <a:pt x="138" y="161"/>
                    <a:pt x="119" y="179"/>
                    <a:pt x="95" y="182"/>
                  </a:cubicBezTo>
                  <a:close/>
                  <a:moveTo>
                    <a:pt x="170" y="118"/>
                  </a:moveTo>
                  <a:lnTo>
                    <a:pt x="170" y="118"/>
                  </a:lnTo>
                  <a:cubicBezTo>
                    <a:pt x="162" y="124"/>
                    <a:pt x="152" y="123"/>
                    <a:pt x="148" y="116"/>
                  </a:cubicBezTo>
                  <a:cubicBezTo>
                    <a:pt x="143" y="109"/>
                    <a:pt x="145" y="98"/>
                    <a:pt x="153" y="92"/>
                  </a:cubicBezTo>
                  <a:cubicBezTo>
                    <a:pt x="163" y="85"/>
                    <a:pt x="173" y="87"/>
                    <a:pt x="177" y="94"/>
                  </a:cubicBezTo>
                  <a:cubicBezTo>
                    <a:pt x="181" y="101"/>
                    <a:pt x="178" y="112"/>
                    <a:pt x="17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06" name="Freeform 16"/>
            <p:cNvSpPr/>
            <p:nvPr/>
          </p:nvSpPr>
          <p:spPr bwMode="auto">
            <a:xfrm>
              <a:off x="3727450" y="4325938"/>
              <a:ext cx="177800" cy="200025"/>
            </a:xfrm>
            <a:custGeom>
              <a:avLst/>
              <a:gdLst>
                <a:gd name="T0" fmla="*/ 256 w 259"/>
                <a:gd name="T1" fmla="*/ 269 h 293"/>
                <a:gd name="T2" fmla="*/ 257 w 259"/>
                <a:gd name="T3" fmla="*/ 262 h 293"/>
                <a:gd name="T4" fmla="*/ 259 w 259"/>
                <a:gd name="T5" fmla="*/ 228 h 293"/>
                <a:gd name="T6" fmla="*/ 32 w 259"/>
                <a:gd name="T7" fmla="*/ 0 h 293"/>
                <a:gd name="T8" fmla="*/ 0 w 259"/>
                <a:gd name="T9" fmla="*/ 31 h 293"/>
                <a:gd name="T10" fmla="*/ 32 w 259"/>
                <a:gd name="T11" fmla="*/ 63 h 293"/>
                <a:gd name="T12" fmla="*/ 196 w 259"/>
                <a:gd name="T13" fmla="*/ 228 h 293"/>
                <a:gd name="T14" fmla="*/ 194 w 259"/>
                <a:gd name="T15" fmla="*/ 258 h 293"/>
                <a:gd name="T16" fmla="*/ 194 w 259"/>
                <a:gd name="T17" fmla="*/ 258 h 293"/>
                <a:gd name="T18" fmla="*/ 194 w 259"/>
                <a:gd name="T19" fmla="*/ 261 h 293"/>
                <a:gd name="T20" fmla="*/ 225 w 259"/>
                <a:gd name="T21" fmla="*/ 293 h 293"/>
                <a:gd name="T22" fmla="*/ 256 w 259"/>
                <a:gd name="T23" fmla="*/ 269 h 293"/>
                <a:gd name="T24" fmla="*/ 256 w 259"/>
                <a:gd name="T25" fmla="*/ 269 h 293"/>
                <a:gd name="T26" fmla="*/ 256 w 259"/>
                <a:gd name="T27" fmla="*/ 2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3">
                  <a:moveTo>
                    <a:pt x="256" y="269"/>
                  </a:moveTo>
                  <a:cubicBezTo>
                    <a:pt x="256" y="267"/>
                    <a:pt x="257" y="264"/>
                    <a:pt x="257" y="262"/>
                  </a:cubicBezTo>
                  <a:cubicBezTo>
                    <a:pt x="258" y="250"/>
                    <a:pt x="259" y="239"/>
                    <a:pt x="259" y="228"/>
                  </a:cubicBezTo>
                  <a:cubicBezTo>
                    <a:pt x="259" y="102"/>
                    <a:pt x="157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123" y="63"/>
                    <a:pt x="196" y="137"/>
                    <a:pt x="196" y="228"/>
                  </a:cubicBezTo>
                  <a:cubicBezTo>
                    <a:pt x="196" y="238"/>
                    <a:pt x="196" y="248"/>
                    <a:pt x="194" y="258"/>
                  </a:cubicBezTo>
                  <a:lnTo>
                    <a:pt x="194" y="258"/>
                  </a:lnTo>
                  <a:cubicBezTo>
                    <a:pt x="194" y="259"/>
                    <a:pt x="194" y="260"/>
                    <a:pt x="194" y="261"/>
                  </a:cubicBezTo>
                  <a:cubicBezTo>
                    <a:pt x="194" y="279"/>
                    <a:pt x="208" y="293"/>
                    <a:pt x="225" y="293"/>
                  </a:cubicBezTo>
                  <a:cubicBezTo>
                    <a:pt x="240" y="293"/>
                    <a:pt x="252" y="283"/>
                    <a:pt x="256" y="269"/>
                  </a:cubicBezTo>
                  <a:lnTo>
                    <a:pt x="256" y="269"/>
                  </a:lnTo>
                  <a:cubicBezTo>
                    <a:pt x="256" y="269"/>
                    <a:pt x="256" y="269"/>
                    <a:pt x="256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07" name="Freeform 17"/>
            <p:cNvSpPr/>
            <p:nvPr/>
          </p:nvSpPr>
          <p:spPr bwMode="auto">
            <a:xfrm>
              <a:off x="3732213" y="4395788"/>
              <a:ext cx="103187" cy="112712"/>
            </a:xfrm>
            <a:custGeom>
              <a:avLst/>
              <a:gdLst>
                <a:gd name="T0" fmla="*/ 151 w 152"/>
                <a:gd name="T1" fmla="*/ 137 h 164"/>
                <a:gd name="T2" fmla="*/ 152 w 152"/>
                <a:gd name="T3" fmla="*/ 126 h 164"/>
                <a:gd name="T4" fmla="*/ 26 w 152"/>
                <a:gd name="T5" fmla="*/ 0 h 164"/>
                <a:gd name="T6" fmla="*/ 0 w 152"/>
                <a:gd name="T7" fmla="*/ 26 h 164"/>
                <a:gd name="T8" fmla="*/ 26 w 152"/>
                <a:gd name="T9" fmla="*/ 52 h 164"/>
                <a:gd name="T10" fmla="*/ 99 w 152"/>
                <a:gd name="T11" fmla="*/ 126 h 164"/>
                <a:gd name="T12" fmla="*/ 99 w 152"/>
                <a:gd name="T13" fmla="*/ 135 h 164"/>
                <a:gd name="T14" fmla="*/ 99 w 152"/>
                <a:gd name="T15" fmla="*/ 135 h 164"/>
                <a:gd name="T16" fmla="*/ 99 w 152"/>
                <a:gd name="T17" fmla="*/ 138 h 164"/>
                <a:gd name="T18" fmla="*/ 125 w 152"/>
                <a:gd name="T19" fmla="*/ 164 h 164"/>
                <a:gd name="T20" fmla="*/ 151 w 152"/>
                <a:gd name="T21" fmla="*/ 142 h 164"/>
                <a:gd name="T22" fmla="*/ 151 w 152"/>
                <a:gd name="T23" fmla="*/ 142 h 164"/>
                <a:gd name="T24" fmla="*/ 151 w 152"/>
                <a:gd name="T25" fmla="*/ 140 h 164"/>
                <a:gd name="T26" fmla="*/ 151 w 152"/>
                <a:gd name="T27" fmla="*/ 138 h 164"/>
                <a:gd name="T28" fmla="*/ 151 w 152"/>
                <a:gd name="T29" fmla="*/ 13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64">
                  <a:moveTo>
                    <a:pt x="151" y="137"/>
                  </a:moveTo>
                  <a:cubicBezTo>
                    <a:pt x="152" y="133"/>
                    <a:pt x="152" y="130"/>
                    <a:pt x="152" y="126"/>
                  </a:cubicBezTo>
                  <a:cubicBezTo>
                    <a:pt x="152" y="56"/>
                    <a:pt x="95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66" y="52"/>
                    <a:pt x="99" y="85"/>
                    <a:pt x="99" y="126"/>
                  </a:cubicBezTo>
                  <a:cubicBezTo>
                    <a:pt x="99" y="129"/>
                    <a:pt x="99" y="132"/>
                    <a:pt x="99" y="135"/>
                  </a:cubicBezTo>
                  <a:lnTo>
                    <a:pt x="99" y="135"/>
                  </a:lnTo>
                  <a:cubicBezTo>
                    <a:pt x="99" y="136"/>
                    <a:pt x="99" y="137"/>
                    <a:pt x="99" y="138"/>
                  </a:cubicBezTo>
                  <a:cubicBezTo>
                    <a:pt x="99" y="153"/>
                    <a:pt x="111" y="164"/>
                    <a:pt x="125" y="164"/>
                  </a:cubicBezTo>
                  <a:cubicBezTo>
                    <a:pt x="138" y="164"/>
                    <a:pt x="149" y="154"/>
                    <a:pt x="151" y="142"/>
                  </a:cubicBezTo>
                  <a:lnTo>
                    <a:pt x="151" y="142"/>
                  </a:lnTo>
                  <a:cubicBezTo>
                    <a:pt x="151" y="141"/>
                    <a:pt x="151" y="140"/>
                    <a:pt x="151" y="140"/>
                  </a:cubicBezTo>
                  <a:cubicBezTo>
                    <a:pt x="151" y="139"/>
                    <a:pt x="151" y="139"/>
                    <a:pt x="151" y="138"/>
                  </a:cubicBezTo>
                  <a:cubicBezTo>
                    <a:pt x="151" y="138"/>
                    <a:pt x="151" y="138"/>
                    <a:pt x="15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3618706" y="1719676"/>
            <a:ext cx="558800" cy="460375"/>
            <a:chOff x="3376613" y="2879725"/>
            <a:chExt cx="558800" cy="460375"/>
          </a:xfrm>
        </p:grpSpPr>
        <p:sp>
          <p:nvSpPr>
            <p:cNvPr id="109" name="Freeform 10"/>
            <p:cNvSpPr>
              <a:spLocks noEditPoints="1"/>
            </p:cNvSpPr>
            <p:nvPr/>
          </p:nvSpPr>
          <p:spPr bwMode="auto">
            <a:xfrm>
              <a:off x="3376613" y="2879725"/>
              <a:ext cx="396875" cy="361950"/>
            </a:xfrm>
            <a:custGeom>
              <a:avLst/>
              <a:gdLst>
                <a:gd name="T0" fmla="*/ 568 w 580"/>
                <a:gd name="T1" fmla="*/ 207 h 528"/>
                <a:gd name="T2" fmla="*/ 580 w 580"/>
                <a:gd name="T3" fmla="*/ 207 h 528"/>
                <a:gd name="T4" fmla="*/ 292 w 580"/>
                <a:gd name="T5" fmla="*/ 0 h 528"/>
                <a:gd name="T6" fmla="*/ 0 w 580"/>
                <a:gd name="T7" fmla="*/ 244 h 528"/>
                <a:gd name="T8" fmla="*/ 114 w 580"/>
                <a:gd name="T9" fmla="*/ 438 h 528"/>
                <a:gd name="T10" fmla="*/ 117 w 580"/>
                <a:gd name="T11" fmla="*/ 440 h 528"/>
                <a:gd name="T12" fmla="*/ 89 w 580"/>
                <a:gd name="T13" fmla="*/ 528 h 528"/>
                <a:gd name="T14" fmla="*/ 194 w 580"/>
                <a:gd name="T15" fmla="*/ 475 h 528"/>
                <a:gd name="T16" fmla="*/ 199 w 580"/>
                <a:gd name="T17" fmla="*/ 476 h 528"/>
                <a:gd name="T18" fmla="*/ 292 w 580"/>
                <a:gd name="T19" fmla="*/ 488 h 528"/>
                <a:gd name="T20" fmla="*/ 311 w 580"/>
                <a:gd name="T21" fmla="*/ 488 h 528"/>
                <a:gd name="T22" fmla="*/ 302 w 580"/>
                <a:gd name="T23" fmla="*/ 430 h 528"/>
                <a:gd name="T24" fmla="*/ 568 w 580"/>
                <a:gd name="T25" fmla="*/ 207 h 528"/>
                <a:gd name="T26" fmla="*/ 393 w 580"/>
                <a:gd name="T27" fmla="*/ 121 h 528"/>
                <a:gd name="T28" fmla="*/ 393 w 580"/>
                <a:gd name="T29" fmla="*/ 121 h 528"/>
                <a:gd name="T30" fmla="*/ 434 w 580"/>
                <a:gd name="T31" fmla="*/ 160 h 528"/>
                <a:gd name="T32" fmla="*/ 393 w 580"/>
                <a:gd name="T33" fmla="*/ 200 h 528"/>
                <a:gd name="T34" fmla="*/ 352 w 580"/>
                <a:gd name="T35" fmla="*/ 160 h 528"/>
                <a:gd name="T36" fmla="*/ 393 w 580"/>
                <a:gd name="T37" fmla="*/ 121 h 528"/>
                <a:gd name="T38" fmla="*/ 190 w 580"/>
                <a:gd name="T39" fmla="*/ 200 h 528"/>
                <a:gd name="T40" fmla="*/ 190 w 580"/>
                <a:gd name="T41" fmla="*/ 200 h 528"/>
                <a:gd name="T42" fmla="*/ 149 w 580"/>
                <a:gd name="T43" fmla="*/ 160 h 528"/>
                <a:gd name="T44" fmla="*/ 190 w 580"/>
                <a:gd name="T45" fmla="*/ 121 h 528"/>
                <a:gd name="T46" fmla="*/ 231 w 580"/>
                <a:gd name="T47" fmla="*/ 160 h 528"/>
                <a:gd name="T48" fmla="*/ 190 w 580"/>
                <a:gd name="T49" fmla="*/ 20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0" h="528">
                  <a:moveTo>
                    <a:pt x="568" y="207"/>
                  </a:moveTo>
                  <a:cubicBezTo>
                    <a:pt x="572" y="207"/>
                    <a:pt x="576" y="207"/>
                    <a:pt x="580" y="207"/>
                  </a:cubicBezTo>
                  <a:cubicBezTo>
                    <a:pt x="559" y="90"/>
                    <a:pt x="438" y="0"/>
                    <a:pt x="292" y="0"/>
                  </a:cubicBezTo>
                  <a:cubicBezTo>
                    <a:pt x="130" y="0"/>
                    <a:pt x="0" y="110"/>
                    <a:pt x="0" y="244"/>
                  </a:cubicBezTo>
                  <a:cubicBezTo>
                    <a:pt x="0" y="323"/>
                    <a:pt x="45" y="394"/>
                    <a:pt x="114" y="438"/>
                  </a:cubicBezTo>
                  <a:cubicBezTo>
                    <a:pt x="115" y="439"/>
                    <a:pt x="117" y="440"/>
                    <a:pt x="117" y="440"/>
                  </a:cubicBezTo>
                  <a:lnTo>
                    <a:pt x="89" y="528"/>
                  </a:lnTo>
                  <a:lnTo>
                    <a:pt x="194" y="475"/>
                  </a:lnTo>
                  <a:cubicBezTo>
                    <a:pt x="194" y="475"/>
                    <a:pt x="198" y="476"/>
                    <a:pt x="199" y="476"/>
                  </a:cubicBezTo>
                  <a:cubicBezTo>
                    <a:pt x="228" y="484"/>
                    <a:pt x="259" y="488"/>
                    <a:pt x="292" y="488"/>
                  </a:cubicBezTo>
                  <a:cubicBezTo>
                    <a:pt x="298" y="488"/>
                    <a:pt x="305" y="488"/>
                    <a:pt x="311" y="488"/>
                  </a:cubicBezTo>
                  <a:cubicBezTo>
                    <a:pt x="305" y="469"/>
                    <a:pt x="302" y="450"/>
                    <a:pt x="302" y="430"/>
                  </a:cubicBezTo>
                  <a:cubicBezTo>
                    <a:pt x="302" y="307"/>
                    <a:pt x="421" y="207"/>
                    <a:pt x="568" y="207"/>
                  </a:cubicBezTo>
                  <a:close/>
                  <a:moveTo>
                    <a:pt x="393" y="121"/>
                  </a:moveTo>
                  <a:lnTo>
                    <a:pt x="393" y="121"/>
                  </a:lnTo>
                  <a:cubicBezTo>
                    <a:pt x="416" y="121"/>
                    <a:pt x="434" y="138"/>
                    <a:pt x="434" y="160"/>
                  </a:cubicBezTo>
                  <a:cubicBezTo>
                    <a:pt x="434" y="182"/>
                    <a:pt x="416" y="200"/>
                    <a:pt x="393" y="200"/>
                  </a:cubicBezTo>
                  <a:cubicBezTo>
                    <a:pt x="370" y="200"/>
                    <a:pt x="352" y="182"/>
                    <a:pt x="352" y="160"/>
                  </a:cubicBezTo>
                  <a:cubicBezTo>
                    <a:pt x="352" y="138"/>
                    <a:pt x="370" y="121"/>
                    <a:pt x="393" y="121"/>
                  </a:cubicBezTo>
                  <a:close/>
                  <a:moveTo>
                    <a:pt x="190" y="200"/>
                  </a:moveTo>
                  <a:lnTo>
                    <a:pt x="190" y="200"/>
                  </a:lnTo>
                  <a:cubicBezTo>
                    <a:pt x="167" y="200"/>
                    <a:pt x="149" y="182"/>
                    <a:pt x="149" y="160"/>
                  </a:cubicBezTo>
                  <a:cubicBezTo>
                    <a:pt x="149" y="138"/>
                    <a:pt x="167" y="121"/>
                    <a:pt x="190" y="121"/>
                  </a:cubicBezTo>
                  <a:cubicBezTo>
                    <a:pt x="213" y="121"/>
                    <a:pt x="231" y="138"/>
                    <a:pt x="231" y="160"/>
                  </a:cubicBezTo>
                  <a:cubicBezTo>
                    <a:pt x="231" y="182"/>
                    <a:pt x="213" y="200"/>
                    <a:pt x="190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3598863" y="3033713"/>
              <a:ext cx="336550" cy="306387"/>
            </a:xfrm>
            <a:custGeom>
              <a:avLst/>
              <a:gdLst>
                <a:gd name="T0" fmla="*/ 0 w 493"/>
                <a:gd name="T1" fmla="*/ 206 h 446"/>
                <a:gd name="T2" fmla="*/ 247 w 493"/>
                <a:gd name="T3" fmla="*/ 412 h 446"/>
                <a:gd name="T4" fmla="*/ 325 w 493"/>
                <a:gd name="T5" fmla="*/ 402 h 446"/>
                <a:gd name="T6" fmla="*/ 329 w 493"/>
                <a:gd name="T7" fmla="*/ 401 h 446"/>
                <a:gd name="T8" fmla="*/ 418 w 493"/>
                <a:gd name="T9" fmla="*/ 446 h 446"/>
                <a:gd name="T10" fmla="*/ 394 w 493"/>
                <a:gd name="T11" fmla="*/ 371 h 446"/>
                <a:gd name="T12" fmla="*/ 397 w 493"/>
                <a:gd name="T13" fmla="*/ 370 h 446"/>
                <a:gd name="T14" fmla="*/ 493 w 493"/>
                <a:gd name="T15" fmla="*/ 206 h 446"/>
                <a:gd name="T16" fmla="*/ 247 w 493"/>
                <a:gd name="T17" fmla="*/ 0 h 446"/>
                <a:gd name="T18" fmla="*/ 0 w 493"/>
                <a:gd name="T19" fmla="*/ 206 h 446"/>
                <a:gd name="T20" fmla="*/ 298 w 493"/>
                <a:gd name="T21" fmla="*/ 135 h 446"/>
                <a:gd name="T22" fmla="*/ 298 w 493"/>
                <a:gd name="T23" fmla="*/ 135 h 446"/>
                <a:gd name="T24" fmla="*/ 333 w 493"/>
                <a:gd name="T25" fmla="*/ 102 h 446"/>
                <a:gd name="T26" fmla="*/ 367 w 493"/>
                <a:gd name="T27" fmla="*/ 135 h 446"/>
                <a:gd name="T28" fmla="*/ 333 w 493"/>
                <a:gd name="T29" fmla="*/ 169 h 446"/>
                <a:gd name="T30" fmla="*/ 298 w 493"/>
                <a:gd name="T31" fmla="*/ 135 h 446"/>
                <a:gd name="T32" fmla="*/ 127 w 493"/>
                <a:gd name="T33" fmla="*/ 135 h 446"/>
                <a:gd name="T34" fmla="*/ 127 w 493"/>
                <a:gd name="T35" fmla="*/ 135 h 446"/>
                <a:gd name="T36" fmla="*/ 161 w 493"/>
                <a:gd name="T37" fmla="*/ 102 h 446"/>
                <a:gd name="T38" fmla="*/ 196 w 493"/>
                <a:gd name="T39" fmla="*/ 135 h 446"/>
                <a:gd name="T40" fmla="*/ 161 w 493"/>
                <a:gd name="T41" fmla="*/ 169 h 446"/>
                <a:gd name="T42" fmla="*/ 127 w 493"/>
                <a:gd name="T43" fmla="*/ 1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3" h="446">
                  <a:moveTo>
                    <a:pt x="0" y="206"/>
                  </a:moveTo>
                  <a:cubicBezTo>
                    <a:pt x="0" y="320"/>
                    <a:pt x="111" y="412"/>
                    <a:pt x="247" y="412"/>
                  </a:cubicBezTo>
                  <a:cubicBezTo>
                    <a:pt x="274" y="412"/>
                    <a:pt x="300" y="409"/>
                    <a:pt x="325" y="402"/>
                  </a:cubicBezTo>
                  <a:cubicBezTo>
                    <a:pt x="326" y="401"/>
                    <a:pt x="329" y="401"/>
                    <a:pt x="329" y="401"/>
                  </a:cubicBezTo>
                  <a:lnTo>
                    <a:pt x="418" y="446"/>
                  </a:lnTo>
                  <a:lnTo>
                    <a:pt x="394" y="371"/>
                  </a:lnTo>
                  <a:cubicBezTo>
                    <a:pt x="394" y="371"/>
                    <a:pt x="396" y="370"/>
                    <a:pt x="397" y="370"/>
                  </a:cubicBezTo>
                  <a:cubicBezTo>
                    <a:pt x="455" y="332"/>
                    <a:pt x="493" y="273"/>
                    <a:pt x="493" y="206"/>
                  </a:cubicBezTo>
                  <a:cubicBezTo>
                    <a:pt x="493" y="92"/>
                    <a:pt x="383" y="0"/>
                    <a:pt x="247" y="0"/>
                  </a:cubicBezTo>
                  <a:cubicBezTo>
                    <a:pt x="111" y="0"/>
                    <a:pt x="0" y="92"/>
                    <a:pt x="0" y="206"/>
                  </a:cubicBezTo>
                  <a:close/>
                  <a:moveTo>
                    <a:pt x="298" y="135"/>
                  </a:moveTo>
                  <a:lnTo>
                    <a:pt x="298" y="135"/>
                  </a:lnTo>
                  <a:cubicBezTo>
                    <a:pt x="298" y="117"/>
                    <a:pt x="314" y="102"/>
                    <a:pt x="333" y="102"/>
                  </a:cubicBezTo>
                  <a:cubicBezTo>
                    <a:pt x="352" y="102"/>
                    <a:pt x="367" y="117"/>
                    <a:pt x="367" y="135"/>
                  </a:cubicBezTo>
                  <a:cubicBezTo>
                    <a:pt x="367" y="154"/>
                    <a:pt x="352" y="169"/>
                    <a:pt x="333" y="169"/>
                  </a:cubicBezTo>
                  <a:cubicBezTo>
                    <a:pt x="314" y="169"/>
                    <a:pt x="298" y="154"/>
                    <a:pt x="298" y="135"/>
                  </a:cubicBezTo>
                  <a:close/>
                  <a:moveTo>
                    <a:pt x="127" y="135"/>
                  </a:moveTo>
                  <a:lnTo>
                    <a:pt x="127" y="135"/>
                  </a:lnTo>
                  <a:cubicBezTo>
                    <a:pt x="127" y="117"/>
                    <a:pt x="142" y="102"/>
                    <a:pt x="161" y="102"/>
                  </a:cubicBezTo>
                  <a:cubicBezTo>
                    <a:pt x="180" y="102"/>
                    <a:pt x="196" y="117"/>
                    <a:pt x="196" y="135"/>
                  </a:cubicBezTo>
                  <a:cubicBezTo>
                    <a:pt x="196" y="154"/>
                    <a:pt x="180" y="169"/>
                    <a:pt x="161" y="169"/>
                  </a:cubicBezTo>
                  <a:cubicBezTo>
                    <a:pt x="142" y="169"/>
                    <a:pt x="127" y="154"/>
                    <a:pt x="127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</p:grpSp>
      <p:sp>
        <p:nvSpPr>
          <p:cNvPr id="111" name="Freeform 12"/>
          <p:cNvSpPr/>
          <p:nvPr/>
        </p:nvSpPr>
        <p:spPr bwMode="auto">
          <a:xfrm>
            <a:off x="4989683" y="1628908"/>
            <a:ext cx="573087" cy="544512"/>
          </a:xfrm>
          <a:custGeom>
            <a:avLst/>
            <a:gdLst>
              <a:gd name="T0" fmla="*/ 244 w 836"/>
              <a:gd name="T1" fmla="*/ 537 h 795"/>
              <a:gd name="T2" fmla="*/ 510 w 836"/>
              <a:gd name="T3" fmla="*/ 376 h 795"/>
              <a:gd name="T4" fmla="*/ 187 w 836"/>
              <a:gd name="T5" fmla="*/ 332 h 795"/>
              <a:gd name="T6" fmla="*/ 619 w 836"/>
              <a:gd name="T7" fmla="*/ 327 h 795"/>
              <a:gd name="T8" fmla="*/ 619 w 836"/>
              <a:gd name="T9" fmla="*/ 358 h 795"/>
              <a:gd name="T10" fmla="*/ 374 w 836"/>
              <a:gd name="T11" fmla="*/ 533 h 795"/>
              <a:gd name="T12" fmla="*/ 635 w 836"/>
              <a:gd name="T13" fmla="*/ 554 h 795"/>
              <a:gd name="T14" fmla="*/ 627 w 836"/>
              <a:gd name="T15" fmla="*/ 508 h 795"/>
              <a:gd name="T16" fmla="*/ 836 w 836"/>
              <a:gd name="T17" fmla="*/ 304 h 795"/>
              <a:gd name="T18" fmla="*/ 547 w 836"/>
              <a:gd name="T19" fmla="*/ 262 h 795"/>
              <a:gd name="T20" fmla="*/ 418 w 836"/>
              <a:gd name="T21" fmla="*/ 0 h 795"/>
              <a:gd name="T22" fmla="*/ 289 w 836"/>
              <a:gd name="T23" fmla="*/ 262 h 795"/>
              <a:gd name="T24" fmla="*/ 0 w 836"/>
              <a:gd name="T25" fmla="*/ 304 h 795"/>
              <a:gd name="T26" fmla="*/ 209 w 836"/>
              <a:gd name="T27" fmla="*/ 508 h 795"/>
              <a:gd name="T28" fmla="*/ 159 w 836"/>
              <a:gd name="T29" fmla="*/ 795 h 795"/>
              <a:gd name="T30" fmla="*/ 418 w 836"/>
              <a:gd name="T31" fmla="*/ 660 h 795"/>
              <a:gd name="T32" fmla="*/ 676 w 836"/>
              <a:gd name="T33" fmla="*/ 795 h 795"/>
              <a:gd name="T34" fmla="*/ 636 w 836"/>
              <a:gd name="T35" fmla="*/ 559 h 795"/>
              <a:gd name="T36" fmla="*/ 244 w 836"/>
              <a:gd name="T37" fmla="*/ 576 h 795"/>
              <a:gd name="T38" fmla="*/ 244 w 836"/>
              <a:gd name="T39" fmla="*/ 537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6" h="795">
                <a:moveTo>
                  <a:pt x="244" y="537"/>
                </a:moveTo>
                <a:cubicBezTo>
                  <a:pt x="263" y="515"/>
                  <a:pt x="510" y="376"/>
                  <a:pt x="510" y="376"/>
                </a:cubicBezTo>
                <a:lnTo>
                  <a:pt x="187" y="332"/>
                </a:lnTo>
                <a:lnTo>
                  <a:pt x="619" y="327"/>
                </a:lnTo>
                <a:cubicBezTo>
                  <a:pt x="619" y="327"/>
                  <a:pt x="634" y="340"/>
                  <a:pt x="619" y="358"/>
                </a:cubicBezTo>
                <a:cubicBezTo>
                  <a:pt x="603" y="376"/>
                  <a:pt x="374" y="533"/>
                  <a:pt x="374" y="533"/>
                </a:cubicBezTo>
                <a:lnTo>
                  <a:pt x="635" y="554"/>
                </a:lnTo>
                <a:lnTo>
                  <a:pt x="627" y="508"/>
                </a:lnTo>
                <a:lnTo>
                  <a:pt x="836" y="304"/>
                </a:lnTo>
                <a:lnTo>
                  <a:pt x="547" y="262"/>
                </a:lnTo>
                <a:lnTo>
                  <a:pt x="418" y="0"/>
                </a:lnTo>
                <a:lnTo>
                  <a:pt x="289" y="262"/>
                </a:lnTo>
                <a:lnTo>
                  <a:pt x="0" y="304"/>
                </a:lnTo>
                <a:lnTo>
                  <a:pt x="209" y="508"/>
                </a:lnTo>
                <a:lnTo>
                  <a:pt x="159" y="795"/>
                </a:lnTo>
                <a:lnTo>
                  <a:pt x="418" y="660"/>
                </a:lnTo>
                <a:lnTo>
                  <a:pt x="676" y="795"/>
                </a:lnTo>
                <a:lnTo>
                  <a:pt x="636" y="559"/>
                </a:lnTo>
                <a:lnTo>
                  <a:pt x="244" y="576"/>
                </a:lnTo>
                <a:cubicBezTo>
                  <a:pt x="244" y="576"/>
                  <a:pt x="225" y="559"/>
                  <a:pt x="244" y="5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093693" y="1907815"/>
            <a:ext cx="234478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点击输入简要文字内容，文字内容需概括精炼，言简意赅的说明分项内容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093693" y="1611954"/>
            <a:ext cx="2322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数据一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104761" y="3304497"/>
            <a:ext cx="234478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点击输入简要文字内容，文字内容需概括精炼，言简意赅的说明分项内容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04761" y="3008636"/>
            <a:ext cx="2322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数据二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46216" y="3393735"/>
            <a:ext cx="234478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点击输入简要文字内容，文字内容需概括精炼，言简意赅的说明分项内容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46216" y="3097874"/>
            <a:ext cx="2322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数据三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5148" y="1924769"/>
            <a:ext cx="234478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点击输入简要文字内容，文字内容需概括精炼，言简意赅的说明分项内容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5148" y="1628908"/>
            <a:ext cx="2322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数据四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实验数据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75455" y="290645"/>
            <a:ext cx="22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EXPERIMENTAL DATA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61" grpId="0" animBg="1"/>
          <p:bldP spid="102" grpId="0" animBg="1"/>
          <p:bldP spid="111" grpId="0" animBg="1"/>
          <p:bldP spid="112" grpId="0"/>
          <p:bldP spid="113" grpId="0"/>
          <p:bldP spid="114" grpId="0"/>
          <p:bldP spid="115" grpId="0"/>
          <p:bldP spid="116" grpId="0"/>
          <p:bldP spid="117" grpId="0"/>
          <p:bldP spid="118" grpId="0"/>
          <p:bldP spid="1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61" grpId="0" animBg="1"/>
          <p:bldP spid="102" grpId="0" animBg="1"/>
          <p:bldP spid="111" grpId="0" animBg="1"/>
          <p:bldP spid="112" grpId="0"/>
          <p:bldP spid="113" grpId="0"/>
          <p:bldP spid="114" grpId="0"/>
          <p:bldP spid="115" grpId="0"/>
          <p:bldP spid="116" grpId="0"/>
          <p:bldP spid="117" grpId="0"/>
          <p:bldP spid="118" grpId="0"/>
          <p:bldP spid="119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圆角矩形 75"/>
          <p:cNvSpPr/>
          <p:nvPr/>
        </p:nvSpPr>
        <p:spPr>
          <a:xfrm rot="5400000">
            <a:off x="2044393" y="2919555"/>
            <a:ext cx="2093533" cy="116108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658150" y="3591568"/>
            <a:ext cx="886646" cy="886646"/>
            <a:chOff x="304800" y="673100"/>
            <a:chExt cx="4000500" cy="4000500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5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accent5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标题</a:t>
              </a:r>
            </a:p>
          </p:txBody>
        </p:sp>
      </p:grpSp>
      <p:sp>
        <p:nvSpPr>
          <p:cNvPr id="106" name="圆角矩形 105"/>
          <p:cNvSpPr/>
          <p:nvPr/>
        </p:nvSpPr>
        <p:spPr>
          <a:xfrm rot="5400000">
            <a:off x="305174" y="2677540"/>
            <a:ext cx="2615180" cy="1088101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1170705" y="3584901"/>
            <a:ext cx="899981" cy="89998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标题</a:t>
            </a:r>
          </a:p>
        </p:txBody>
      </p:sp>
      <p:sp>
        <p:nvSpPr>
          <p:cNvPr id="108" name="圆角矩形 107"/>
          <p:cNvSpPr/>
          <p:nvPr/>
        </p:nvSpPr>
        <p:spPr>
          <a:xfrm rot="5400000">
            <a:off x="4760286" y="2678656"/>
            <a:ext cx="2575331" cy="116108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5619703" y="3591568"/>
            <a:ext cx="886646" cy="886646"/>
            <a:chOff x="304800" y="673100"/>
            <a:chExt cx="4000500" cy="4000500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5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accent5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标题</a:t>
              </a:r>
            </a:p>
          </p:txBody>
        </p:sp>
      </p:grpSp>
      <p:sp>
        <p:nvSpPr>
          <p:cNvPr id="114" name="圆角矩形 113"/>
          <p:cNvSpPr/>
          <p:nvPr/>
        </p:nvSpPr>
        <p:spPr>
          <a:xfrm rot="5400000">
            <a:off x="3261966" y="2677540"/>
            <a:ext cx="2615180" cy="1088101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4132259" y="3584901"/>
            <a:ext cx="899981" cy="89998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标题</a:t>
            </a:r>
          </a:p>
        </p:txBody>
      </p:sp>
      <p:sp>
        <p:nvSpPr>
          <p:cNvPr id="122" name="圆角矩形 121"/>
          <p:cNvSpPr/>
          <p:nvPr/>
        </p:nvSpPr>
        <p:spPr>
          <a:xfrm rot="5400000">
            <a:off x="5937694" y="2392675"/>
            <a:ext cx="3177303" cy="1088101"/>
          </a:xfrm>
          <a:prstGeom prst="roundRect">
            <a:avLst>
              <a:gd name="adj" fmla="val 4824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7093813" y="3584901"/>
            <a:ext cx="899981" cy="89998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标题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177330" y="229009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25%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86276" y="229009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25%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138884" y="1738931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45%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658150" y="2799746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15%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639054" y="229009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25%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79712" y="95504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079712" y="118117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1036816" y="1031848"/>
            <a:ext cx="0" cy="576518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实验数据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75455" y="290645"/>
            <a:ext cx="22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EXPERIMENTAL DATA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4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5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 p14:presetBounceEnd="4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0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1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 p14:presetBounceEnd="44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2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73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106" grpId="0" animBg="1"/>
          <p:bldP spid="107" grpId="0" animBg="1"/>
          <p:bldP spid="108" grpId="0" animBg="1"/>
          <p:bldP spid="114" grpId="0" animBg="1"/>
          <p:bldP spid="115" grpId="0" animBg="1"/>
          <p:bldP spid="122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106" grpId="0" animBg="1"/>
          <p:bldP spid="107" grpId="0" animBg="1"/>
          <p:bldP spid="108" grpId="0" animBg="1"/>
          <p:bldP spid="114" grpId="0" animBg="1"/>
          <p:bldP spid="115" grpId="0" animBg="1"/>
          <p:bldP spid="122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1"/>
          <p:cNvPicPr>
            <a:picLocks noChangeAspect="1"/>
          </p:cNvPicPr>
          <p:nvPr/>
        </p:nvPicPr>
        <p:blipFill>
          <a:blip r:embed="rId4"/>
          <a:srcRect r="59298"/>
          <a:stretch>
            <a:fillRect/>
          </a:stretch>
        </p:blipFill>
        <p:spPr>
          <a:xfrm>
            <a:off x="-53340" y="-20320"/>
            <a:ext cx="4696460" cy="360616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467490" y="2393500"/>
            <a:ext cx="3102131" cy="509643"/>
            <a:chOff x="4782534" y="2859366"/>
            <a:chExt cx="3102131" cy="509643"/>
          </a:xfrm>
        </p:grpSpPr>
        <p:sp>
          <p:nvSpPr>
            <p:cNvPr id="102" name="TextBox 101"/>
            <p:cNvSpPr txBox="1"/>
            <p:nvPr/>
          </p:nvSpPr>
          <p:spPr>
            <a:xfrm>
              <a:off x="4782534" y="3122788"/>
              <a:ext cx="31021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THE RESEARCH MENTALITY AND THE PROCESS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782534" y="2859366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研究思路及过程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67490" y="905981"/>
            <a:ext cx="3435556" cy="495130"/>
            <a:chOff x="4782534" y="952085"/>
            <a:chExt cx="3435556" cy="495130"/>
          </a:xfrm>
        </p:grpSpPr>
        <p:sp>
          <p:nvSpPr>
            <p:cNvPr id="144" name="TextBox 143"/>
            <p:cNvSpPr txBox="1"/>
            <p:nvPr/>
          </p:nvSpPr>
          <p:spPr>
            <a:xfrm>
              <a:off x="4782534" y="95208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课题背景及内容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82534" y="1200994"/>
              <a:ext cx="3435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THE BACKGROUND OF THE SUBJECT AND CONTENT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67490" y="1634114"/>
            <a:ext cx="3568606" cy="526383"/>
            <a:chOff x="4782534" y="1822584"/>
            <a:chExt cx="3568606" cy="526383"/>
          </a:xfrm>
        </p:grpSpPr>
        <p:sp>
          <p:nvSpPr>
            <p:cNvPr id="145" name="TextBox 144"/>
            <p:cNvSpPr txBox="1"/>
            <p:nvPr/>
          </p:nvSpPr>
          <p:spPr>
            <a:xfrm>
              <a:off x="4782534" y="1822584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课题现状及发展情况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782534" y="2102746"/>
              <a:ext cx="35686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PRESENT SITUATION AND DEVELOPMENT OF SUBJECT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67490" y="3136146"/>
            <a:ext cx="2526654" cy="499554"/>
            <a:chOff x="4782534" y="3479067"/>
            <a:chExt cx="2526654" cy="499554"/>
          </a:xfrm>
        </p:grpSpPr>
        <p:sp>
          <p:nvSpPr>
            <p:cNvPr id="147" name="TextBox 146"/>
            <p:cNvSpPr txBox="1"/>
            <p:nvPr/>
          </p:nvSpPr>
          <p:spPr>
            <a:xfrm>
              <a:off x="4782534" y="3479067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实验数据结果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782534" y="3732400"/>
              <a:ext cx="25266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THE RESULTS OF EXPRIMENTAL DATA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67490" y="3868704"/>
            <a:ext cx="1957587" cy="500378"/>
            <a:chOff x="4782534" y="4012504"/>
            <a:chExt cx="1957587" cy="500378"/>
          </a:xfrm>
        </p:grpSpPr>
        <p:sp>
          <p:nvSpPr>
            <p:cNvPr id="148" name="TextBox 147"/>
            <p:cNvSpPr txBox="1"/>
            <p:nvPr/>
          </p:nvSpPr>
          <p:spPr>
            <a:xfrm>
              <a:off x="4782534" y="4012504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解决方案及总结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782534" y="4266661"/>
              <a:ext cx="19575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SOLUTIONS AND SUMMARY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71965" y="923823"/>
            <a:ext cx="600360" cy="461920"/>
            <a:chOff x="4272487" y="985295"/>
            <a:chExt cx="530249" cy="407976"/>
          </a:xfrm>
        </p:grpSpPr>
        <p:grpSp>
          <p:nvGrpSpPr>
            <p:cNvPr id="2" name="组合 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6" name="任意多边形 4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461816" y="102288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1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43208" y="2095236"/>
            <a:ext cx="1000922" cy="1328304"/>
            <a:chOff x="946982" y="2536200"/>
            <a:chExt cx="1000922" cy="1328304"/>
          </a:xfrm>
        </p:grpSpPr>
        <p:sp>
          <p:nvSpPr>
            <p:cNvPr id="106" name="TextBox 105"/>
            <p:cNvSpPr txBox="1"/>
            <p:nvPr/>
          </p:nvSpPr>
          <p:spPr>
            <a:xfrm>
              <a:off x="946982" y="2536200"/>
              <a:ext cx="728980" cy="1322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spc="3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目</a:t>
              </a:r>
              <a:endParaRPr lang="en-US" altLang="zh-CN" sz="4000" b="1" spc="30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r>
                <a:rPr lang="zh-CN" altLang="en-US" sz="4000" b="1" spc="3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录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 rot="5400000">
              <a:off x="1136303" y="3052903"/>
              <a:ext cx="12846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CONTENTS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871965" y="1683316"/>
            <a:ext cx="600360" cy="461920"/>
            <a:chOff x="4272487" y="985295"/>
            <a:chExt cx="530249" cy="407976"/>
          </a:xfrm>
        </p:grpSpPr>
        <p:grpSp>
          <p:nvGrpSpPr>
            <p:cNvPr id="88" name="组合 87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0" name="任意多边形 89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2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871965" y="2403867"/>
            <a:ext cx="600360" cy="461920"/>
            <a:chOff x="4272487" y="985295"/>
            <a:chExt cx="530249" cy="407976"/>
          </a:xfrm>
        </p:grpSpPr>
        <p:grpSp>
          <p:nvGrpSpPr>
            <p:cNvPr id="93" name="组合 9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6" name="任意多边形 9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3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3871965" y="3173780"/>
            <a:ext cx="600360" cy="461920"/>
            <a:chOff x="4272487" y="985295"/>
            <a:chExt cx="530249" cy="407976"/>
          </a:xfrm>
        </p:grpSpPr>
        <p:grpSp>
          <p:nvGrpSpPr>
            <p:cNvPr id="99" name="组合 9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101" name="任意多边形 100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4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3871965" y="3891901"/>
            <a:ext cx="600360" cy="461920"/>
            <a:chOff x="4272487" y="985295"/>
            <a:chExt cx="530249" cy="40797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114" name="任意多边形 11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6" name="任意多边形 115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5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pic>
        <p:nvPicPr>
          <p:cNvPr id="12" name="图片 11" descr="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" y="3690620"/>
            <a:ext cx="2744470" cy="14547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 flipV="1">
            <a:off x="2145520" y="1769038"/>
            <a:ext cx="2412192" cy="701179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2851109" y="1769038"/>
            <a:ext cx="1706603" cy="153772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3907332" y="1769038"/>
            <a:ext cx="650380" cy="2027866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4557712" y="1769038"/>
            <a:ext cx="574541" cy="207557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 flipV="1">
            <a:off x="4557712" y="1769038"/>
            <a:ext cx="1647314" cy="1537722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557712" y="1769038"/>
            <a:ext cx="2437224" cy="75731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2496040" y="2971537"/>
            <a:ext cx="710139" cy="71013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思源黑体 CN Normal" panose="020B0400000000000000" charset="-122"/>
                <a:ea typeface="思源黑体 CN Normal" panose="020B0400000000000000" charset="-122"/>
              </a:rPr>
              <a:t>2</a:t>
            </a:r>
            <a:endParaRPr lang="zh-CN" altLang="en-US" sz="3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3552263" y="3489544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思源黑体 CN Normal" panose="020B0400000000000000" charset="-122"/>
                <a:ea typeface="思源黑体 CN Normal" panose="020B0400000000000000" charset="-122"/>
              </a:rPr>
              <a:t>3</a:t>
            </a:r>
            <a:endParaRPr lang="zh-CN" altLang="en-US" sz="3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769802" y="3489544"/>
            <a:ext cx="710139" cy="71013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思源黑体 CN Normal" panose="020B0400000000000000" charset="-122"/>
                <a:ea typeface="思源黑体 CN Normal" panose="020B0400000000000000" charset="-122"/>
              </a:rPr>
              <a:t>4</a:t>
            </a:r>
            <a:endParaRPr lang="zh-CN" altLang="en-US" sz="3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849957" y="2951691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思源黑体 CN Normal" panose="020B0400000000000000" charset="-122"/>
                <a:ea typeface="思源黑体 CN Normal" panose="020B0400000000000000" charset="-122"/>
              </a:rPr>
              <a:t>5</a:t>
            </a:r>
            <a:endParaRPr lang="zh-CN" altLang="en-US" sz="3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6639867" y="2171281"/>
            <a:ext cx="710139" cy="71013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思源黑体 CN Normal" panose="020B0400000000000000" charset="-122"/>
                <a:ea typeface="思源黑体 CN Normal" panose="020B0400000000000000" charset="-122"/>
              </a:rPr>
              <a:t>6</a:t>
            </a:r>
            <a:endParaRPr lang="zh-CN" altLang="en-US" sz="3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790451" y="2089261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思源黑体 CN Normal" panose="020B0400000000000000" charset="-122"/>
                <a:ea typeface="思源黑体 CN Normal" panose="020B0400000000000000" charset="-122"/>
              </a:rPr>
              <a:t>1</a:t>
            </a:r>
            <a:endParaRPr lang="zh-CN" altLang="en-US" sz="3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887140" y="1107991"/>
            <a:ext cx="1341144" cy="1341144"/>
            <a:chOff x="3882378" y="1193714"/>
            <a:chExt cx="1341144" cy="1341144"/>
          </a:xfrm>
        </p:grpSpPr>
        <p:sp>
          <p:nvSpPr>
            <p:cNvPr id="79" name="椭圆 78"/>
            <p:cNvSpPr/>
            <p:nvPr/>
          </p:nvSpPr>
          <p:spPr>
            <a:xfrm>
              <a:off x="3882378" y="1193714"/>
              <a:ext cx="1341144" cy="13411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08665" y="1615148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标题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415196" y="225265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08532" y="30759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498869" y="375706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13026" y="222407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77799" y="311443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5178" y="373801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实验数据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75455" y="290645"/>
            <a:ext cx="22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EXPERIMENTAL DATA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212066" y="1532313"/>
            <a:ext cx="2259818" cy="2259818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31158" y="2752647"/>
            <a:ext cx="805820" cy="812978"/>
            <a:chOff x="659172" y="2539810"/>
            <a:chExt cx="1130909" cy="1140955"/>
          </a:xfrm>
          <a:solidFill>
            <a:schemeClr val="accent2"/>
          </a:solidFill>
          <a:effectLst/>
        </p:grpSpPr>
        <p:sp>
          <p:nvSpPr>
            <p:cNvPr id="35" name="椭圆 34"/>
            <p:cNvSpPr/>
            <p:nvPr/>
          </p:nvSpPr>
          <p:spPr>
            <a:xfrm>
              <a:off x="659172" y="2539810"/>
              <a:ext cx="1130909" cy="11309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12818" y="2579314"/>
              <a:ext cx="801342" cy="11014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5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C</a:t>
              </a:r>
              <a:endParaRPr lang="zh-CN" altLang="en-US" sz="45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38042" y="3198460"/>
            <a:ext cx="1079358" cy="1079358"/>
            <a:chOff x="1793024" y="3335286"/>
            <a:chExt cx="1514802" cy="1514802"/>
          </a:xfrm>
          <a:effectLst/>
        </p:grpSpPr>
        <p:sp>
          <p:nvSpPr>
            <p:cNvPr id="38" name="椭圆 37"/>
            <p:cNvSpPr/>
            <p:nvPr/>
          </p:nvSpPr>
          <p:spPr>
            <a:xfrm>
              <a:off x="1793024" y="3335286"/>
              <a:ext cx="1514802" cy="1514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79906" y="3419263"/>
              <a:ext cx="1012815" cy="13174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55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D</a:t>
              </a:r>
              <a:endParaRPr lang="zh-CN" altLang="en-US" sz="55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46983" y="1852654"/>
            <a:ext cx="554304" cy="584775"/>
            <a:chOff x="957433" y="1471879"/>
            <a:chExt cx="777925" cy="820689"/>
          </a:xfrm>
          <a:effectLst/>
        </p:grpSpPr>
        <p:sp>
          <p:nvSpPr>
            <p:cNvPr id="34" name="椭圆 33"/>
            <p:cNvSpPr/>
            <p:nvPr/>
          </p:nvSpPr>
          <p:spPr>
            <a:xfrm>
              <a:off x="957433" y="1476554"/>
              <a:ext cx="777925" cy="77792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48645" y="1471879"/>
              <a:ext cx="621367" cy="82068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B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04584" y="1337979"/>
            <a:ext cx="398608" cy="408546"/>
            <a:chOff x="1732409" y="982503"/>
            <a:chExt cx="559417" cy="573365"/>
          </a:xfrm>
          <a:solidFill>
            <a:schemeClr val="accent2"/>
          </a:solidFill>
          <a:effectLst/>
        </p:grpSpPr>
        <p:sp>
          <p:nvSpPr>
            <p:cNvPr id="31" name="椭圆 30"/>
            <p:cNvSpPr/>
            <p:nvPr/>
          </p:nvSpPr>
          <p:spPr>
            <a:xfrm>
              <a:off x="1732409" y="996451"/>
              <a:ext cx="559417" cy="5594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55466" y="982503"/>
              <a:ext cx="365806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A</a:t>
              </a:r>
              <a:endParaRPr lang="zh-CN" altLang="en-US" sz="2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21577" y="1835091"/>
            <a:ext cx="1574080" cy="1574080"/>
            <a:chOff x="3273321" y="1746824"/>
            <a:chExt cx="2209109" cy="2209109"/>
          </a:xfrm>
          <a:solidFill>
            <a:schemeClr val="accent2"/>
          </a:solidFill>
          <a:effectLst/>
        </p:grpSpPr>
        <p:sp>
          <p:nvSpPr>
            <p:cNvPr id="39" name="椭圆 38"/>
            <p:cNvSpPr/>
            <p:nvPr/>
          </p:nvSpPr>
          <p:spPr>
            <a:xfrm>
              <a:off x="3273321" y="1746824"/>
              <a:ext cx="2209109" cy="220910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52345" y="1978713"/>
              <a:ext cx="1051060" cy="18573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E</a:t>
              </a:r>
              <a:endParaRPr lang="zh-CN" altLang="en-US" sz="8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3537438" y="2219659"/>
            <a:ext cx="12936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标题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15285" y="10650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49704" y="1253378"/>
            <a:ext cx="177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866037" y="190999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00150" y="2098328"/>
            <a:ext cx="177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41549" y="297749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17012" y="3165823"/>
            <a:ext cx="177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968893" y="37921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977858" y="3980462"/>
            <a:ext cx="197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40540" y="24100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449505" y="2598406"/>
            <a:ext cx="196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实验数据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75455" y="290645"/>
            <a:ext cx="2280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EXPERIMENTAL DATA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2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2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709404" y="1074488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54" name="椭圆 34"/>
          <p:cNvSpPr/>
          <p:nvPr/>
        </p:nvSpPr>
        <p:spPr>
          <a:xfrm rot="10800000">
            <a:off x="1280904" y="19240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实验难点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75455" y="290645"/>
            <a:ext cx="3045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EXPERIMENTAL DIFFICULTIES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40906" y="2177560"/>
            <a:ext cx="9576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实验难点一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90404" y="3346238"/>
            <a:ext cx="147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29" name="椭圆 34"/>
          <p:cNvSpPr/>
          <p:nvPr/>
        </p:nvSpPr>
        <p:spPr>
          <a:xfrm rot="10800000">
            <a:off x="3016494" y="19240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76496" y="2177560"/>
            <a:ext cx="9576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实验难点二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25994" y="3346238"/>
            <a:ext cx="147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32" name="椭圆 34"/>
          <p:cNvSpPr/>
          <p:nvPr/>
        </p:nvSpPr>
        <p:spPr>
          <a:xfrm rot="10800000">
            <a:off x="4740519" y="19240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00521" y="2177560"/>
            <a:ext cx="9576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实验难点三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50019" y="3346238"/>
            <a:ext cx="147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35" name="椭圆 34"/>
          <p:cNvSpPr/>
          <p:nvPr/>
        </p:nvSpPr>
        <p:spPr>
          <a:xfrm rot="10800000">
            <a:off x="6502644" y="19240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62646" y="2177560"/>
            <a:ext cx="9576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实验难点四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12144" y="3346238"/>
            <a:ext cx="147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4" grpId="0" animBg="1"/>
          <p:bldP spid="53" grpId="0"/>
          <p:bldP spid="23" grpId="0"/>
          <p:bldP spid="29" grpId="0" animBg="1"/>
          <p:bldP spid="30" grpId="0"/>
          <p:bldP spid="31" grpId="0"/>
          <p:bldP spid="32" grpId="0" animBg="1"/>
          <p:bldP spid="33" grpId="0"/>
          <p:bldP spid="34" grpId="0"/>
          <p:bldP spid="35" grpId="0" animBg="1"/>
          <p:bldP spid="36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4" grpId="0" animBg="1"/>
          <p:bldP spid="53" grpId="0"/>
          <p:bldP spid="23" grpId="0"/>
          <p:bldP spid="29" grpId="0" animBg="1"/>
          <p:bldP spid="30" grpId="0"/>
          <p:bldP spid="31" grpId="0"/>
          <p:bldP spid="32" grpId="0" animBg="1"/>
          <p:bldP spid="33" grpId="0"/>
          <p:bldP spid="34" grpId="0"/>
          <p:bldP spid="35" grpId="0" animBg="1"/>
          <p:bldP spid="36" grpId="0"/>
          <p:bldP spid="37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690354" y="3547387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87817" y="1148283"/>
            <a:ext cx="1924072" cy="1924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797550" y="1148283"/>
            <a:ext cx="1924072" cy="1924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07283" y="1148283"/>
            <a:ext cx="1924072" cy="1924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017017" y="1148283"/>
            <a:ext cx="1924072" cy="1924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07817" y="18868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分析内容一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64044" y="18868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分析内容二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09171" y="18868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分析内容三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16197" y="18868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分析内容四</a:t>
            </a:r>
          </a:p>
        </p:txBody>
      </p:sp>
      <p:sp>
        <p:nvSpPr>
          <p:cNvPr id="42" name="椭圆 41"/>
          <p:cNvSpPr/>
          <p:nvPr/>
        </p:nvSpPr>
        <p:spPr>
          <a:xfrm>
            <a:off x="4556000" y="2757052"/>
            <a:ext cx="500908" cy="50090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698330" y="2981363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533213" y="2981722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236879" y="3100061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156468" y="2986382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043194" y="2978877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534228" y="3110284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831283" y="3013488"/>
            <a:ext cx="250454" cy="2504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707931" y="2980081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132506" y="2988136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340692" y="3037272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881691" y="279757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051309" y="3110568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4487305" y="2833675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186981" y="2925522"/>
            <a:ext cx="322151" cy="32215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056908" y="2978259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1187817" y="2981592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902607" y="3112824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753299" y="2798321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671594" y="3034655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174440" y="2840870"/>
            <a:ext cx="137389" cy="137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7711410" y="2972298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案例分析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75455" y="290645"/>
            <a:ext cx="1724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CASE ANALYSIS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3" grpId="0" animBg="1"/>
      <p:bldP spid="31" grpId="0" animBg="1"/>
      <p:bldP spid="34" grpId="0" animBg="1"/>
      <p:bldP spid="37" grpId="0" animBg="1"/>
      <p:bldP spid="38" grpId="0"/>
      <p:bldP spid="39" grpId="0"/>
      <p:bldP spid="40" grpId="0"/>
      <p:bldP spid="41" grpId="0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53" name="五角星 52"/>
          <p:cNvSpPr/>
          <p:nvPr/>
        </p:nvSpPr>
        <p:spPr>
          <a:xfrm>
            <a:off x="3489325" y="2070100"/>
            <a:ext cx="2165350" cy="2165350"/>
          </a:xfrm>
          <a:prstGeom prst="star5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3989247" y="2712649"/>
            <a:ext cx="1165506" cy="1165506"/>
            <a:chOff x="3989247" y="2845999"/>
            <a:chExt cx="1165506" cy="1165506"/>
          </a:xfrm>
        </p:grpSpPr>
        <p:sp>
          <p:nvSpPr>
            <p:cNvPr id="58" name="椭圆 57"/>
            <p:cNvSpPr/>
            <p:nvPr/>
          </p:nvSpPr>
          <p:spPr>
            <a:xfrm>
              <a:off x="3989247" y="2845999"/>
              <a:ext cx="1165506" cy="11655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95365" y="3219172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标题</a:t>
              </a:r>
            </a:p>
          </p:txBody>
        </p:sp>
      </p:grpSp>
      <p:sp>
        <p:nvSpPr>
          <p:cNvPr id="59" name="椭圆 58"/>
          <p:cNvSpPr/>
          <p:nvPr/>
        </p:nvSpPr>
        <p:spPr>
          <a:xfrm>
            <a:off x="2986578" y="2550586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思源黑体 CN Normal" panose="020B0400000000000000" charset="-122"/>
                <a:ea typeface="思源黑体 CN Normal" panose="020B0400000000000000" charset="-122"/>
              </a:rPr>
              <a:t>2</a:t>
            </a:r>
            <a:endParaRPr lang="zh-CN" altLang="en-US" sz="25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4216931" y="1553636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思源黑体 CN Normal" panose="020B0400000000000000" charset="-122"/>
                <a:ea typeface="思源黑体 CN Normal" panose="020B0400000000000000" charset="-122"/>
              </a:rPr>
              <a:t>1</a:t>
            </a:r>
            <a:endParaRPr lang="zh-CN" altLang="en-US" sz="25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461530" y="2550586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思源黑体 CN Normal" panose="020B0400000000000000" charset="-122"/>
                <a:ea typeface="思源黑体 CN Normal" panose="020B0400000000000000" charset="-122"/>
              </a:rPr>
              <a:t>3</a:t>
            </a:r>
            <a:endParaRPr lang="zh-CN" altLang="en-US" sz="25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4969936" y="3993654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思源黑体 CN Normal" panose="020B0400000000000000" charset="-122"/>
                <a:ea typeface="思源黑体 CN Normal" panose="020B0400000000000000" charset="-122"/>
              </a:rPr>
              <a:t>5</a:t>
            </a:r>
            <a:endParaRPr lang="zh-CN" altLang="en-US" sz="25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476579" y="3980954"/>
            <a:ext cx="710139" cy="7101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思源黑体 CN Normal" panose="020B0400000000000000" charset="-122"/>
                <a:ea typeface="思源黑体 CN Normal" panose="020B0400000000000000" charset="-122"/>
              </a:rPr>
              <a:t>4</a:t>
            </a:r>
            <a:endParaRPr lang="zh-CN" altLang="en-US" sz="25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078861" y="1700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评估内容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77845" y="27024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评估内容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672762" y="4192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评估内容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838345" y="2783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评估内容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290821" y="41831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评估内容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问题评估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75455" y="290645"/>
            <a:ext cx="2543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PROBLEM ASSESSMENT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 animBg="1"/>
      <p:bldP spid="59" grpId="0" animBg="1"/>
      <p:bldP spid="64" grpId="0" animBg="1"/>
      <p:bldP spid="65" grpId="0" animBg="1"/>
      <p:bldP spid="77" grpId="0" animBg="1"/>
      <p:bldP spid="78" grpId="0" animBg="1"/>
      <p:bldP spid="79" grpId="0"/>
      <p:bldP spid="80" grpId="0"/>
      <p:bldP spid="81" grpId="0"/>
      <p:bldP spid="82" grpId="0"/>
      <p:bldP spid="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709404" y="847958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135599" y="22063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标题一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82615" y="2658470"/>
            <a:ext cx="1523559" cy="607616"/>
            <a:chOff x="782615" y="2737982"/>
            <a:chExt cx="1523559" cy="607616"/>
          </a:xfrm>
        </p:grpSpPr>
        <p:grpSp>
          <p:nvGrpSpPr>
            <p:cNvPr id="173" name="组合 172"/>
            <p:cNvGrpSpPr/>
            <p:nvPr/>
          </p:nvGrpSpPr>
          <p:grpSpPr>
            <a:xfrm>
              <a:off x="1841720" y="2776544"/>
              <a:ext cx="408377" cy="408377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74" name="同心圆 1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>
              <a:off x="782615" y="2740770"/>
              <a:ext cx="219777" cy="219777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77" name="同心圆 17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grpSp>
          <p:nvGrpSpPr>
            <p:cNvPr id="179" name="组合 178"/>
            <p:cNvGrpSpPr/>
            <p:nvPr/>
          </p:nvGrpSpPr>
          <p:grpSpPr>
            <a:xfrm>
              <a:off x="1202999" y="3046060"/>
              <a:ext cx="252032" cy="25203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80" name="同心圆 17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84" name="椭圆 183"/>
            <p:cNvSpPr/>
            <p:nvPr/>
          </p:nvSpPr>
          <p:spPr>
            <a:xfrm>
              <a:off x="2105584" y="2746863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87" name="椭圆 186"/>
            <p:cNvSpPr/>
            <p:nvPr/>
          </p:nvSpPr>
          <p:spPr>
            <a:xfrm>
              <a:off x="1735538" y="2962992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448663" y="2980732"/>
              <a:ext cx="291782" cy="291782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89" name="同心圆 18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93" name="椭圆 192"/>
            <p:cNvSpPr/>
            <p:nvPr/>
          </p:nvSpPr>
          <p:spPr>
            <a:xfrm>
              <a:off x="1659884" y="3145008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  <p:grpSp>
          <p:nvGrpSpPr>
            <p:cNvPr id="194" name="组合 193"/>
            <p:cNvGrpSpPr/>
            <p:nvPr/>
          </p:nvGrpSpPr>
          <p:grpSpPr>
            <a:xfrm>
              <a:off x="1267346" y="2737982"/>
              <a:ext cx="350672" cy="35067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95" name="同心圆 19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99" name="椭圆 198"/>
            <p:cNvSpPr/>
            <p:nvPr/>
          </p:nvSpPr>
          <p:spPr>
            <a:xfrm>
              <a:off x="1594554" y="2776544"/>
              <a:ext cx="262783" cy="262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909867" y="2763437"/>
              <a:ext cx="387220" cy="387220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201" name="同心圆 20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202" name="椭圆 20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</p:grpSp>
      <p:sp>
        <p:nvSpPr>
          <p:cNvPr id="132" name="TextBox 131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研究成果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575455" y="290645"/>
            <a:ext cx="2289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FINDINGS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09404" y="3332736"/>
            <a:ext cx="175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113488" y="16523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标题一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760504" y="2104472"/>
            <a:ext cx="1523559" cy="607616"/>
            <a:chOff x="2760504" y="2183984"/>
            <a:chExt cx="1523559" cy="607616"/>
          </a:xfrm>
        </p:grpSpPr>
        <p:grpSp>
          <p:nvGrpSpPr>
            <p:cNvPr id="137" name="组合 136"/>
            <p:cNvGrpSpPr/>
            <p:nvPr/>
          </p:nvGrpSpPr>
          <p:grpSpPr>
            <a:xfrm>
              <a:off x="3819609" y="2222546"/>
              <a:ext cx="408377" cy="408377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38" name="同心圆 1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>
              <a:off x="2760504" y="2186772"/>
              <a:ext cx="219777" cy="219777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41" name="同心圆 1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3180888" y="2492062"/>
              <a:ext cx="252032" cy="25203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44" name="同心圆 14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46" name="椭圆 145"/>
            <p:cNvSpPr/>
            <p:nvPr/>
          </p:nvSpPr>
          <p:spPr>
            <a:xfrm>
              <a:off x="4083473" y="2192865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3713427" y="2408994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3426552" y="2426734"/>
              <a:ext cx="291782" cy="291782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49" name="同心圆 14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51" name="椭圆 150"/>
            <p:cNvSpPr/>
            <p:nvPr/>
          </p:nvSpPr>
          <p:spPr>
            <a:xfrm>
              <a:off x="3637773" y="2591010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3245235" y="2183984"/>
              <a:ext cx="350672" cy="35067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53" name="同心圆 1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55" name="椭圆 154"/>
            <p:cNvSpPr/>
            <p:nvPr/>
          </p:nvSpPr>
          <p:spPr>
            <a:xfrm>
              <a:off x="3572443" y="2222546"/>
              <a:ext cx="262783" cy="262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2887756" y="2209439"/>
              <a:ext cx="387220" cy="387220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57" name="同心圆 1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</p:grpSp>
      <p:sp>
        <p:nvSpPr>
          <p:cNvPr id="159" name="TextBox 158"/>
          <p:cNvSpPr txBox="1"/>
          <p:nvPr/>
        </p:nvSpPr>
        <p:spPr>
          <a:xfrm>
            <a:off x="2697232" y="2778738"/>
            <a:ext cx="175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10642" y="22063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标题一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857658" y="2658470"/>
            <a:ext cx="1523559" cy="607616"/>
            <a:chOff x="4857658" y="2737982"/>
            <a:chExt cx="1523559" cy="607616"/>
          </a:xfrm>
        </p:grpSpPr>
        <p:grpSp>
          <p:nvGrpSpPr>
            <p:cNvPr id="161" name="组合 160"/>
            <p:cNvGrpSpPr/>
            <p:nvPr/>
          </p:nvGrpSpPr>
          <p:grpSpPr>
            <a:xfrm>
              <a:off x="5916763" y="2776544"/>
              <a:ext cx="408377" cy="408377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162" name="同心圆 1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63" name="椭圆 16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4857658" y="2740770"/>
              <a:ext cx="219777" cy="219777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65" name="同心圆 16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5278042" y="3046060"/>
              <a:ext cx="252032" cy="25203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168" name="同心圆 16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70" name="椭圆 169"/>
            <p:cNvSpPr/>
            <p:nvPr/>
          </p:nvSpPr>
          <p:spPr>
            <a:xfrm>
              <a:off x="6180627" y="2746863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296" name="椭圆 295"/>
            <p:cNvSpPr/>
            <p:nvPr/>
          </p:nvSpPr>
          <p:spPr>
            <a:xfrm>
              <a:off x="5810581" y="2962992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grpSp>
          <p:nvGrpSpPr>
            <p:cNvPr id="297" name="组合 296"/>
            <p:cNvGrpSpPr/>
            <p:nvPr/>
          </p:nvGrpSpPr>
          <p:grpSpPr>
            <a:xfrm>
              <a:off x="5523706" y="2980732"/>
              <a:ext cx="291782" cy="291782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298" name="同心圆 29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299" name="椭圆 29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300" name="椭圆 299"/>
            <p:cNvSpPr/>
            <p:nvPr/>
          </p:nvSpPr>
          <p:spPr>
            <a:xfrm>
              <a:off x="5734927" y="3145008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  <p:grpSp>
          <p:nvGrpSpPr>
            <p:cNvPr id="301" name="组合 300"/>
            <p:cNvGrpSpPr/>
            <p:nvPr/>
          </p:nvGrpSpPr>
          <p:grpSpPr>
            <a:xfrm>
              <a:off x="5342389" y="2737982"/>
              <a:ext cx="350672" cy="35067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302" name="同心圆 30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303" name="椭圆 30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304" name="椭圆 303"/>
            <p:cNvSpPr/>
            <p:nvPr/>
          </p:nvSpPr>
          <p:spPr>
            <a:xfrm>
              <a:off x="5669597" y="2776544"/>
              <a:ext cx="262783" cy="262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grpSp>
          <p:nvGrpSpPr>
            <p:cNvPr id="305" name="组合 304"/>
            <p:cNvGrpSpPr/>
            <p:nvPr/>
          </p:nvGrpSpPr>
          <p:grpSpPr>
            <a:xfrm>
              <a:off x="4984910" y="2763437"/>
              <a:ext cx="387220" cy="387220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306" name="同心圆 30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307" name="椭圆 30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</p:grpSp>
      <p:sp>
        <p:nvSpPr>
          <p:cNvPr id="308" name="TextBox 307"/>
          <p:cNvSpPr txBox="1"/>
          <p:nvPr/>
        </p:nvSpPr>
        <p:spPr>
          <a:xfrm>
            <a:off x="4814264" y="3332736"/>
            <a:ext cx="175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7168653" y="16523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标题一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815669" y="2104472"/>
            <a:ext cx="1523559" cy="607616"/>
            <a:chOff x="6815669" y="2183984"/>
            <a:chExt cx="1523559" cy="607616"/>
          </a:xfrm>
        </p:grpSpPr>
        <p:grpSp>
          <p:nvGrpSpPr>
            <p:cNvPr id="310" name="组合 309"/>
            <p:cNvGrpSpPr/>
            <p:nvPr/>
          </p:nvGrpSpPr>
          <p:grpSpPr>
            <a:xfrm>
              <a:off x="7874774" y="2222546"/>
              <a:ext cx="408377" cy="408377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311" name="同心圆 3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grpSp>
          <p:nvGrpSpPr>
            <p:cNvPr id="313" name="组合 312"/>
            <p:cNvGrpSpPr/>
            <p:nvPr/>
          </p:nvGrpSpPr>
          <p:grpSpPr>
            <a:xfrm>
              <a:off x="6815669" y="2186772"/>
              <a:ext cx="219777" cy="219777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314" name="同心圆 3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grpSp>
          <p:nvGrpSpPr>
            <p:cNvPr id="316" name="组合 315"/>
            <p:cNvGrpSpPr/>
            <p:nvPr/>
          </p:nvGrpSpPr>
          <p:grpSpPr>
            <a:xfrm>
              <a:off x="7236053" y="2492062"/>
              <a:ext cx="252032" cy="25203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317" name="同心圆 3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319" name="椭圆 318"/>
            <p:cNvSpPr/>
            <p:nvPr/>
          </p:nvSpPr>
          <p:spPr>
            <a:xfrm>
              <a:off x="8138638" y="2192865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320" name="椭圆 319"/>
            <p:cNvSpPr/>
            <p:nvPr/>
          </p:nvSpPr>
          <p:spPr>
            <a:xfrm>
              <a:off x="7768592" y="2408994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grpSp>
          <p:nvGrpSpPr>
            <p:cNvPr id="321" name="组合 320"/>
            <p:cNvGrpSpPr/>
            <p:nvPr/>
          </p:nvGrpSpPr>
          <p:grpSpPr>
            <a:xfrm>
              <a:off x="7481717" y="2426734"/>
              <a:ext cx="291782" cy="291782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322" name="同心圆 3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323" name="椭圆 3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324" name="椭圆 323"/>
            <p:cNvSpPr/>
            <p:nvPr/>
          </p:nvSpPr>
          <p:spPr>
            <a:xfrm>
              <a:off x="7692938" y="2591010"/>
              <a:ext cx="200590" cy="20059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  <p:grpSp>
          <p:nvGrpSpPr>
            <p:cNvPr id="325" name="组合 324"/>
            <p:cNvGrpSpPr/>
            <p:nvPr/>
          </p:nvGrpSpPr>
          <p:grpSpPr>
            <a:xfrm>
              <a:off x="7300400" y="2183984"/>
              <a:ext cx="350672" cy="350672"/>
              <a:chOff x="304800" y="673100"/>
              <a:chExt cx="4000500" cy="4000500"/>
            </a:xfrm>
            <a:solidFill>
              <a:schemeClr val="accent5"/>
            </a:solidFill>
            <a:effectLst/>
          </p:grpSpPr>
          <p:sp>
            <p:nvSpPr>
              <p:cNvPr id="326" name="同心圆 3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327" name="椭圆 32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328" name="椭圆 327"/>
            <p:cNvSpPr/>
            <p:nvPr/>
          </p:nvSpPr>
          <p:spPr>
            <a:xfrm>
              <a:off x="7627608" y="2222546"/>
              <a:ext cx="262783" cy="262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grpSp>
          <p:nvGrpSpPr>
            <p:cNvPr id="329" name="组合 328"/>
            <p:cNvGrpSpPr/>
            <p:nvPr/>
          </p:nvGrpSpPr>
          <p:grpSpPr>
            <a:xfrm>
              <a:off x="6942921" y="2209439"/>
              <a:ext cx="387220" cy="387220"/>
              <a:chOff x="304800" y="673100"/>
              <a:chExt cx="4000500" cy="4000500"/>
            </a:xfrm>
            <a:solidFill>
              <a:schemeClr val="accent2">
                <a:lumMod val="75000"/>
              </a:schemeClr>
            </a:solidFill>
            <a:effectLst/>
          </p:grpSpPr>
          <p:sp>
            <p:nvSpPr>
              <p:cNvPr id="330" name="同心圆 3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 CN Normal" panose="020B0400000000000000" charset="-122"/>
                </a:endParaRPr>
              </a:p>
            </p:txBody>
          </p:sp>
          <p:sp>
            <p:nvSpPr>
              <p:cNvPr id="331" name="椭圆 33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</p:grpSp>
      <p:sp>
        <p:nvSpPr>
          <p:cNvPr id="332" name="TextBox 331"/>
          <p:cNvSpPr txBox="1"/>
          <p:nvPr/>
        </p:nvSpPr>
        <p:spPr>
          <a:xfrm>
            <a:off x="6742458" y="2778738"/>
            <a:ext cx="175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/>
      <p:bldP spid="135" grpId="0"/>
      <p:bldP spid="136" grpId="0"/>
      <p:bldP spid="159" grpId="0"/>
      <p:bldP spid="160" grpId="0"/>
      <p:bldP spid="308" grpId="0"/>
      <p:bldP spid="309" grpId="0"/>
      <p:bldP spid="3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151034" y="1328131"/>
            <a:ext cx="33265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解决方案及总结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66585" y="1951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解决方案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66585" y="27491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补救措施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66585" y="31576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参考文献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66585" y="35280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感谢语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13681" y="1998829"/>
            <a:ext cx="1309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THE SOLUTION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13681" y="2797557"/>
            <a:ext cx="1823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REMEDIAL MEASURES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13681" y="3207225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REFERENCE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13681" y="3607369"/>
            <a:ext cx="1097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THANK YOU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243244" y="20979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243244" y="2886253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243244" y="3285516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4243244" y="3675254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266585" y="2367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方案评估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13681" y="2414544"/>
            <a:ext cx="1841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PROJECT EVALUATION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4243244" y="25136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pic>
        <p:nvPicPr>
          <p:cNvPr id="6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 descr="11"/>
          <p:cNvPicPr>
            <a:picLocks noChangeAspect="1"/>
          </p:cNvPicPr>
          <p:nvPr/>
        </p:nvPicPr>
        <p:blipFill>
          <a:blip r:embed="rId4"/>
          <a:srcRect l="71319" t="21332"/>
          <a:stretch>
            <a:fillRect/>
          </a:stretch>
        </p:blipFill>
        <p:spPr>
          <a:xfrm>
            <a:off x="5374640" y="2275840"/>
            <a:ext cx="3783965" cy="2852420"/>
          </a:xfrm>
          <a:prstGeom prst="rect">
            <a:avLst/>
          </a:prstGeom>
          <a:effectLst/>
        </p:spPr>
      </p:pic>
      <p:grpSp>
        <p:nvGrpSpPr>
          <p:cNvPr id="2" name="组合 1"/>
          <p:cNvGrpSpPr/>
          <p:nvPr/>
        </p:nvGrpSpPr>
        <p:grpSpPr>
          <a:xfrm>
            <a:off x="1520825" y="1622425"/>
            <a:ext cx="2059940" cy="1616710"/>
            <a:chOff x="4272487" y="985295"/>
            <a:chExt cx="530249" cy="407976"/>
          </a:xfrm>
        </p:grpSpPr>
        <p:grpSp>
          <p:nvGrpSpPr>
            <p:cNvPr id="3" name="组合 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" name="任意多边形 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4F81BD">
                    <a:lumMod val="75000"/>
                  </a:srgb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7" name="TextBox 42"/>
            <p:cNvSpPr txBox="1"/>
            <p:nvPr/>
          </p:nvSpPr>
          <p:spPr>
            <a:xfrm>
              <a:off x="4454739" y="1082557"/>
              <a:ext cx="299614" cy="19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05</a:t>
              </a:r>
            </a:p>
          </p:txBody>
        </p:sp>
      </p:grpSp>
      <p:pic>
        <p:nvPicPr>
          <p:cNvPr id="12" name="图片 11" descr="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" y="3690620"/>
            <a:ext cx="2744470" cy="145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1" grpId="0"/>
      <p:bldP spid="45" grpId="0" animBg="1"/>
      <p:bldP spid="62" grpId="0" animBg="1"/>
      <p:bldP spid="63" grpId="0" animBg="1"/>
      <p:bldP spid="64" grpId="0" animBg="1"/>
      <p:bldP spid="65" grpId="0"/>
      <p:bldP spid="66" grpId="0"/>
      <p:bldP spid="6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V="1">
            <a:off x="2018852" y="2966463"/>
            <a:ext cx="1348932" cy="93955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-36512" y="3901257"/>
            <a:ext cx="2062918" cy="999112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67784" y="2966464"/>
            <a:ext cx="1816070" cy="63877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5183854" y="2180296"/>
            <a:ext cx="1816825" cy="142494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1647389" y="3486806"/>
            <a:ext cx="783519" cy="783519"/>
            <a:chOff x="1593071" y="4082019"/>
            <a:chExt cx="774638" cy="774638"/>
          </a:xfrm>
          <a:solidFill>
            <a:schemeClr val="accent2">
              <a:lumMod val="75000"/>
            </a:schemeClr>
          </a:solidFill>
        </p:grpSpPr>
        <p:sp>
          <p:nvSpPr>
            <p:cNvPr id="47" name="椭圆 46"/>
            <p:cNvSpPr/>
            <p:nvPr/>
          </p:nvSpPr>
          <p:spPr>
            <a:xfrm>
              <a:off x="1593071" y="4082019"/>
              <a:ext cx="774638" cy="774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17927" y="4218412"/>
              <a:ext cx="730851" cy="5172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方案</a:t>
              </a:r>
              <a:endParaRPr lang="en-US" altLang="zh-CN" sz="14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一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867206" y="2533264"/>
            <a:ext cx="972324" cy="972324"/>
            <a:chOff x="2803706" y="3119295"/>
            <a:chExt cx="972324" cy="972324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52" name="椭圆 51"/>
            <p:cNvSpPr/>
            <p:nvPr/>
          </p:nvSpPr>
          <p:spPr>
            <a:xfrm>
              <a:off x="2803706" y="3119295"/>
              <a:ext cx="972324" cy="9723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80409" y="3315940"/>
              <a:ext cx="5950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方案</a:t>
              </a:r>
              <a:endParaRPr lang="en-US" altLang="zh-CN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二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623197" y="3020298"/>
            <a:ext cx="1177557" cy="1177557"/>
            <a:chOff x="4497068" y="3543701"/>
            <a:chExt cx="1238581" cy="1238581"/>
          </a:xfrm>
          <a:solidFill>
            <a:schemeClr val="accent2">
              <a:lumMod val="75000"/>
            </a:schemeClr>
          </a:solidFill>
        </p:grpSpPr>
        <p:sp>
          <p:nvSpPr>
            <p:cNvPr id="57" name="椭圆 56"/>
            <p:cNvSpPr/>
            <p:nvPr/>
          </p:nvSpPr>
          <p:spPr>
            <a:xfrm>
              <a:off x="4497068" y="3543701"/>
              <a:ext cx="1238581" cy="1238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52438" y="3825704"/>
              <a:ext cx="733780" cy="7445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方案</a:t>
              </a:r>
              <a:endParaRPr lang="en-US" altLang="zh-CN" sz="20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三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338824" y="1431148"/>
            <a:ext cx="1377681" cy="1377681"/>
            <a:chOff x="6119958" y="1977732"/>
            <a:chExt cx="1598855" cy="1598855"/>
          </a:xfrm>
          <a:solidFill>
            <a:schemeClr val="accent2">
              <a:lumMod val="75000"/>
            </a:schemeClr>
          </a:solidFill>
        </p:grpSpPr>
        <p:sp>
          <p:nvSpPr>
            <p:cNvPr id="62" name="椭圆 61"/>
            <p:cNvSpPr/>
            <p:nvPr/>
          </p:nvSpPr>
          <p:spPr>
            <a:xfrm>
              <a:off x="6119958" y="1977732"/>
              <a:ext cx="1598855" cy="15988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56877" y="2299775"/>
              <a:ext cx="928687" cy="9644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方案</a:t>
              </a:r>
              <a:endParaRPr lang="en-US" altLang="zh-CN" sz="24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四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117651" y="1882973"/>
            <a:ext cx="2448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7668" y="2841565"/>
            <a:ext cx="2448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24268" y="3674256"/>
            <a:ext cx="2448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76766" y="836359"/>
            <a:ext cx="2448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246287" y="3912795"/>
            <a:ext cx="447031" cy="447031"/>
            <a:chOff x="2246286" y="4230035"/>
            <a:chExt cx="525513" cy="525513"/>
          </a:xfrm>
          <a:solidFill>
            <a:schemeClr val="accent5"/>
          </a:solidFill>
          <a:effectLst/>
        </p:grpSpPr>
        <p:sp>
          <p:nvSpPr>
            <p:cNvPr id="68" name="椭圆 67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ea typeface="思源黑体 CN Normal" panose="020B0400000000000000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90214" y="4356307"/>
              <a:ext cx="433392" cy="32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577236" y="3750823"/>
            <a:ext cx="447032" cy="447031"/>
            <a:chOff x="2246285" y="4230035"/>
            <a:chExt cx="525514" cy="525513"/>
          </a:xfrm>
          <a:solidFill>
            <a:schemeClr val="accent5"/>
          </a:solidFill>
          <a:effectLst/>
        </p:grpSpPr>
        <p:sp>
          <p:nvSpPr>
            <p:cNvPr id="71" name="椭圆 70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ea typeface="思源黑体 CN Normal" panose="020B0400000000000000" charset="-122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246285" y="4351468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522599" y="3183189"/>
            <a:ext cx="447032" cy="447031"/>
            <a:chOff x="2246285" y="4230035"/>
            <a:chExt cx="525514" cy="525513"/>
          </a:xfrm>
          <a:solidFill>
            <a:schemeClr val="accent5"/>
          </a:solidFill>
          <a:effectLst/>
        </p:grpSpPr>
        <p:sp>
          <p:nvSpPr>
            <p:cNvPr id="74" name="椭圆 73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ea typeface="思源黑体 CN Normal" panose="020B0400000000000000" charset="-122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246285" y="4371106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452320" y="2328619"/>
            <a:ext cx="447032" cy="447031"/>
            <a:chOff x="2246285" y="4230035"/>
            <a:chExt cx="525514" cy="525513"/>
          </a:xfrm>
          <a:solidFill>
            <a:schemeClr val="accent5"/>
          </a:solidFill>
          <a:effectLst/>
        </p:grpSpPr>
        <p:sp>
          <p:nvSpPr>
            <p:cNvPr id="77" name="椭圆 76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ea typeface="思源黑体 CN Normal" panose="020B0400000000000000" charset="-122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46285" y="4380064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79" name="椭圆 78"/>
          <p:cNvSpPr/>
          <p:nvPr/>
        </p:nvSpPr>
        <p:spPr>
          <a:xfrm>
            <a:off x="4349204" y="3054568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4087077" y="3671711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4224465" y="4254877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2765464" y="4015183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341787" y="3556068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5954877" y="3045800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7360071" y="2966463"/>
            <a:ext cx="167224" cy="1672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562548" y="2870719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161319" y="252276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8028384" y="2064124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8053009" y="1749885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966178" y="4056811"/>
            <a:ext cx="166157" cy="16615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解决方案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575455" y="290645"/>
            <a:ext cx="168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THE SOLUTION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6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6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接连接符 89"/>
          <p:cNvCxnSpPr/>
          <p:nvPr/>
        </p:nvCxnSpPr>
        <p:spPr>
          <a:xfrm flipV="1">
            <a:off x="2184979" y="1257878"/>
            <a:ext cx="4562601" cy="2165042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92781" y="1896613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45181" y="3728653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849365" y="3769289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012160" y="1599117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方案评估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75455" y="290645"/>
            <a:ext cx="2392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PROJECT EVALUATION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2969045" y="1699401"/>
            <a:ext cx="3628920" cy="169560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835696" y="1174222"/>
            <a:ext cx="1445382" cy="663587"/>
            <a:chOff x="1835696" y="1206590"/>
            <a:chExt cx="1445382" cy="663587"/>
          </a:xfrm>
        </p:grpSpPr>
        <p:sp>
          <p:nvSpPr>
            <p:cNvPr id="46" name="圆角矩形 45"/>
            <p:cNvSpPr/>
            <p:nvPr/>
          </p:nvSpPr>
          <p:spPr>
            <a:xfrm>
              <a:off x="1835697" y="1409299"/>
              <a:ext cx="1382266" cy="46087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891669" y="1247717"/>
              <a:ext cx="922815" cy="23153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35696" y="1510136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点击输入标题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891669" y="123303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评估一</a:t>
              </a:r>
              <a:endParaRPr lang="en-US" altLang="zh-CN" sz="1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2967290" y="1206590"/>
              <a:ext cx="313788" cy="3137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charset="-122"/>
                  <a:ea typeface="思源黑体 CN Normal" panose="020B0400000000000000" charset="-122"/>
                </a:rPr>
                <a:t>1</a:t>
              </a:r>
              <a:endParaRPr lang="zh-CN" altLang="en-US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776797" y="1682316"/>
            <a:ext cx="1321747" cy="1321747"/>
            <a:chOff x="3776797" y="1840194"/>
            <a:chExt cx="1321747" cy="1321747"/>
          </a:xfrm>
        </p:grpSpPr>
        <p:sp>
          <p:nvSpPr>
            <p:cNvPr id="116" name="椭圆 115"/>
            <p:cNvSpPr/>
            <p:nvPr/>
          </p:nvSpPr>
          <p:spPr>
            <a:xfrm>
              <a:off x="3776797" y="1840194"/>
              <a:ext cx="1321747" cy="13217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978122" y="2349245"/>
              <a:ext cx="92641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方案评估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43675" y="3008969"/>
            <a:ext cx="1445382" cy="663587"/>
            <a:chOff x="1943675" y="3041337"/>
            <a:chExt cx="1445382" cy="663587"/>
          </a:xfrm>
        </p:grpSpPr>
        <p:sp>
          <p:nvSpPr>
            <p:cNvPr id="47" name="圆角矩形 46"/>
            <p:cNvSpPr/>
            <p:nvPr/>
          </p:nvSpPr>
          <p:spPr>
            <a:xfrm>
              <a:off x="1943676" y="3244046"/>
              <a:ext cx="1382266" cy="46087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999648" y="3082464"/>
              <a:ext cx="922815" cy="23153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43675" y="3344883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点击输入标题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99648" y="306777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评估二</a:t>
              </a:r>
              <a:endParaRPr lang="en-US" altLang="zh-CN" sz="1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075269" y="3041337"/>
              <a:ext cx="313788" cy="3137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charset="-122"/>
                  <a:ea typeface="思源黑体 CN Normal" panose="020B0400000000000000" charset="-122"/>
                </a:rPr>
                <a:t>2</a:t>
              </a:r>
              <a:endParaRPr lang="zh-CN" altLang="en-US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78910" y="858711"/>
            <a:ext cx="1445382" cy="663587"/>
            <a:chOff x="6278910" y="891079"/>
            <a:chExt cx="1445382" cy="663587"/>
          </a:xfrm>
        </p:grpSpPr>
        <p:sp>
          <p:nvSpPr>
            <p:cNvPr id="57" name="圆角矩形 56"/>
            <p:cNvSpPr/>
            <p:nvPr/>
          </p:nvSpPr>
          <p:spPr>
            <a:xfrm>
              <a:off x="6278911" y="1093788"/>
              <a:ext cx="1382266" cy="46087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6334883" y="932206"/>
              <a:ext cx="922815" cy="23153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78910" y="1194625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点击输入标题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34883" y="917520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评估三</a:t>
              </a:r>
              <a:endParaRPr lang="en-US" altLang="zh-CN" sz="1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7410504" y="891079"/>
              <a:ext cx="313788" cy="3137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charset="-122"/>
                  <a:ea typeface="思源黑体 CN Normal" panose="020B0400000000000000" charset="-122"/>
                </a:rPr>
                <a:t>3</a:t>
              </a:r>
              <a:endParaRPr lang="zh-CN" altLang="en-US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86889" y="3065066"/>
            <a:ext cx="1445382" cy="663587"/>
            <a:chOff x="6386889" y="3097434"/>
            <a:chExt cx="1445382" cy="663587"/>
          </a:xfrm>
        </p:grpSpPr>
        <p:sp>
          <p:nvSpPr>
            <p:cNvPr id="62" name="圆角矩形 61"/>
            <p:cNvSpPr/>
            <p:nvPr/>
          </p:nvSpPr>
          <p:spPr>
            <a:xfrm>
              <a:off x="6386890" y="3300143"/>
              <a:ext cx="1382266" cy="46087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6442862" y="3138561"/>
              <a:ext cx="922815" cy="23153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86889" y="3400980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点击输入标题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42862" y="31238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评估四</a:t>
              </a:r>
              <a:endParaRPr lang="en-US" altLang="zh-CN" sz="1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7518483" y="3097434"/>
              <a:ext cx="313788" cy="3137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charset="-122"/>
                  <a:ea typeface="思源黑体 CN Normal" panose="020B0400000000000000" charset="-122"/>
                </a:rPr>
                <a:t>4</a:t>
              </a:r>
              <a:endParaRPr lang="zh-CN" altLang="en-US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19" grpId="0"/>
      <p:bldP spid="1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709404" y="968195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735433" y="1871945"/>
            <a:ext cx="1147928" cy="1147928"/>
            <a:chOff x="6735433" y="1876955"/>
            <a:chExt cx="1147928" cy="1147928"/>
          </a:xfrm>
        </p:grpSpPr>
        <p:sp>
          <p:nvSpPr>
            <p:cNvPr id="92" name="椭圆 91"/>
            <p:cNvSpPr/>
            <p:nvPr/>
          </p:nvSpPr>
          <p:spPr>
            <a:xfrm>
              <a:off x="6735433" y="1876955"/>
              <a:ext cx="1147928" cy="11479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947760" y="229703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措施四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251706" y="1857477"/>
            <a:ext cx="1147928" cy="1147928"/>
            <a:chOff x="1251706" y="1862487"/>
            <a:chExt cx="1147928" cy="1147928"/>
          </a:xfrm>
        </p:grpSpPr>
        <p:sp>
          <p:nvSpPr>
            <p:cNvPr id="98" name="椭圆 97"/>
            <p:cNvSpPr/>
            <p:nvPr/>
          </p:nvSpPr>
          <p:spPr>
            <a:xfrm>
              <a:off x="1251706" y="1862487"/>
              <a:ext cx="1147928" cy="11479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464033" y="228256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措施四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270628" y="2084724"/>
            <a:ext cx="1595586" cy="1595586"/>
            <a:chOff x="5270628" y="2089734"/>
            <a:chExt cx="1595586" cy="1595586"/>
          </a:xfrm>
        </p:grpSpPr>
        <p:sp>
          <p:nvSpPr>
            <p:cNvPr id="103" name="椭圆 102"/>
            <p:cNvSpPr/>
            <p:nvPr/>
          </p:nvSpPr>
          <p:spPr>
            <a:xfrm>
              <a:off x="5270628" y="2089734"/>
              <a:ext cx="1595586" cy="15955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91368" y="268747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措施三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2234741" y="2077975"/>
            <a:ext cx="1595586" cy="1595586"/>
            <a:chOff x="2234741" y="2082985"/>
            <a:chExt cx="1595586" cy="1595586"/>
          </a:xfrm>
        </p:grpSpPr>
        <p:sp>
          <p:nvSpPr>
            <p:cNvPr id="108" name="椭圆 107"/>
            <p:cNvSpPr/>
            <p:nvPr/>
          </p:nvSpPr>
          <p:spPr>
            <a:xfrm>
              <a:off x="2234741" y="2082985"/>
              <a:ext cx="1595586" cy="15955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555481" y="268072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措施二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529051" y="2380642"/>
            <a:ext cx="2085896" cy="2085896"/>
            <a:chOff x="3529051" y="2385652"/>
            <a:chExt cx="2085896" cy="2085896"/>
          </a:xfrm>
        </p:grpSpPr>
        <p:sp>
          <p:nvSpPr>
            <p:cNvPr id="113" name="椭圆 112"/>
            <p:cNvSpPr/>
            <p:nvPr/>
          </p:nvSpPr>
          <p:spPr>
            <a:xfrm>
              <a:off x="3529051" y="2385652"/>
              <a:ext cx="2085896" cy="208589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941057" y="316699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措施一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补救措施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75455" y="290645"/>
            <a:ext cx="2392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REMEDIAL MEASURES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594" y="1328131"/>
            <a:ext cx="33265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课题背景及内容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6585" y="1951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课题背景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66585" y="27491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研究意义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6585" y="31576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研究综述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66585" y="35375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理论基础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13681" y="1998829"/>
            <a:ext cx="1613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THE BACKGROUND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3681" y="2797557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THE SIGNIFICANCE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13681" y="3207225"/>
            <a:ext cx="1597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REVIEW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13681" y="3616894"/>
            <a:ext cx="1682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THEORETICAL BASIS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243244" y="2097930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43244" y="2886253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43244" y="3285516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43244" y="3684779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6585" y="2367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相关研究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3681" y="2414544"/>
            <a:ext cx="1674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RELATED RESEARCH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243244" y="2513645"/>
            <a:ext cx="61684" cy="616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ea typeface="思源黑体 CN Normal" panose="020B0400000000000000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520825" y="1622425"/>
            <a:ext cx="2059940" cy="1616710"/>
            <a:chOff x="4272487" y="985295"/>
            <a:chExt cx="530249" cy="407976"/>
          </a:xfrm>
        </p:grpSpPr>
        <p:grpSp>
          <p:nvGrpSpPr>
            <p:cNvPr id="42" name="组合 4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4" name="任意多边形 4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454739" y="1082557"/>
              <a:ext cx="299614" cy="19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2">
                      <a:lumMod val="7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01</a:t>
              </a:r>
            </a:p>
          </p:txBody>
        </p:sp>
      </p:grpSp>
      <p:pic>
        <p:nvPicPr>
          <p:cNvPr id="6" name="图片 5" descr="11"/>
          <p:cNvPicPr>
            <a:picLocks noChangeAspect="1"/>
          </p:cNvPicPr>
          <p:nvPr/>
        </p:nvPicPr>
        <p:blipFill>
          <a:blip r:embed="rId3"/>
          <a:srcRect l="71319" t="21332"/>
          <a:stretch>
            <a:fillRect/>
          </a:stretch>
        </p:blipFill>
        <p:spPr>
          <a:xfrm>
            <a:off x="5374640" y="2287270"/>
            <a:ext cx="3783965" cy="2852420"/>
          </a:xfrm>
          <a:prstGeom prst="rect">
            <a:avLst/>
          </a:prstGeom>
          <a:effectLst/>
        </p:spPr>
      </p:pic>
      <p:pic>
        <p:nvPicPr>
          <p:cNvPr id="12" name="图片 11" descr="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" y="3690620"/>
            <a:ext cx="2744470" cy="145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87518" y="1407413"/>
            <a:ext cx="1924072" cy="1924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226969" y="3245512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04729" y="3369414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778432" y="3174793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11193" y="3296402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52192" y="305670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244941" y="3100000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81911" y="323142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843" y="1219277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638595" y="1385990"/>
            <a:ext cx="792088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4843" y="1725296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638595" y="1892009"/>
            <a:ext cx="792088" cy="0"/>
          </a:xfrm>
          <a:prstGeom prst="line">
            <a:avLst/>
          </a:prstGeom>
          <a:ln w="6350">
            <a:solidFill>
              <a:schemeClr val="accent5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44843" y="2229352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638595" y="2396065"/>
            <a:ext cx="792088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44843" y="2733408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638595" y="2900121"/>
            <a:ext cx="792088" cy="0"/>
          </a:xfrm>
          <a:prstGeom prst="line">
            <a:avLst/>
          </a:prstGeom>
          <a:ln w="6350">
            <a:solidFill>
              <a:schemeClr val="accent5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44843" y="3237464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638595" y="3404177"/>
            <a:ext cx="792088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44843" y="3741520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3638595" y="3908233"/>
            <a:ext cx="792088" cy="0"/>
          </a:xfrm>
          <a:prstGeom prst="line">
            <a:avLst/>
          </a:prstGeom>
          <a:ln w="6350">
            <a:solidFill>
              <a:schemeClr val="accent5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3427015" y="1248600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1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147794" y="2870285"/>
            <a:ext cx="167224" cy="1672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942895" y="2988013"/>
            <a:ext cx="137389" cy="13738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425919" y="1750688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2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425730" y="2260643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3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424634" y="2762731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4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427060" y="3264989"/>
            <a:ext cx="274777" cy="2747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5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425964" y="3767077"/>
            <a:ext cx="274777" cy="274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</a:rPr>
              <a:t>6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81102" y="2211510"/>
            <a:ext cx="14008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参考文献</a:t>
            </a:r>
            <a:endParaRPr lang="en-US" altLang="zh-CN" sz="2000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参考文献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75455" y="290645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REFERENCE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5" grpId="0"/>
      <p:bldP spid="18" grpId="0"/>
      <p:bldP spid="21" grpId="0"/>
      <p:bldP spid="24" grpId="0"/>
      <p:bldP spid="27" grpId="0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915816" y="466515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ea typeface="思源黑体 CN Normal" panose="020B0400000000000000" charset="-122"/>
              </a:rPr>
              <a:t>THANKS!</a:t>
            </a:r>
            <a:endParaRPr lang="zh-CN" altLang="en-US" sz="6600" b="0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  <a:ea typeface="思源黑体 CN Normal" panose="020B0400000000000000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31640" y="1809570"/>
            <a:ext cx="6436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XXX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老师，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XXX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使我得以最终完成毕业论文设计！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     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70008" y="3837498"/>
            <a:ext cx="3048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恳请各位老师批评指正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！</a:t>
            </a:r>
            <a:endParaRPr lang="zh-CN" altLang="en-US" sz="2000" b="0" dirty="0">
              <a:solidFill>
                <a:schemeClr val="accent2">
                  <a:lumMod val="7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19" y="22672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感谢语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8419" y="290645"/>
            <a:ext cx="1401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THANK YOU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324354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"/>
            <a:ext cx="9144000" cy="5143500"/>
          </a:xfrm>
          <a:prstGeom prst="rect">
            <a:avLst/>
          </a:prstGeom>
        </p:spPr>
      </p:pic>
      <p:pic>
        <p:nvPicPr>
          <p:cNvPr id="5" name="图片 4" descr="11"/>
          <p:cNvPicPr>
            <a:picLocks noChangeAspect="1"/>
          </p:cNvPicPr>
          <p:nvPr/>
        </p:nvPicPr>
        <p:blipFill>
          <a:blip r:embed="rId3"/>
          <a:srcRect r="59298"/>
          <a:stretch>
            <a:fillRect/>
          </a:stretch>
        </p:blipFill>
        <p:spPr>
          <a:xfrm>
            <a:off x="4445" y="-20320"/>
            <a:ext cx="4512471" cy="3464671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1371359" y="3471934"/>
            <a:ext cx="5014000" cy="707858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南开大学</a:t>
            </a: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PPT</a:t>
            </a:r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模板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420299" y="4688052"/>
            <a:ext cx="3322545" cy="216024"/>
            <a:chOff x="2910958" y="4604579"/>
            <a:chExt cx="3322545" cy="216024"/>
          </a:xfrm>
          <a:solidFill>
            <a:schemeClr val="accent5"/>
          </a:solidFill>
        </p:grpSpPr>
        <p:sp>
          <p:nvSpPr>
            <p:cNvPr id="26" name="圆角矩形 25"/>
            <p:cNvSpPr/>
            <p:nvPr/>
          </p:nvSpPr>
          <p:spPr>
            <a:xfrm>
              <a:off x="2910958" y="4604579"/>
              <a:ext cx="1692173" cy="216024"/>
            </a:xfrm>
            <a:prstGeom prst="roundRect">
              <a:avLst/>
            </a:prstGeom>
            <a:solidFill>
              <a:srgbClr val="3F8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汇报人：小北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780313" y="4604579"/>
              <a:ext cx="1453190" cy="216024"/>
            </a:xfrm>
            <a:prstGeom prst="roundRect">
              <a:avLst/>
            </a:prstGeom>
            <a:solidFill>
              <a:srgbClr val="3F8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时间：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XX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年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XX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33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1306514" y="1532337"/>
            <a:ext cx="6911276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微软雅黑" panose="020B0503020204020204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微软雅黑" panose="020B0503020204020204" pitchFamily="34" charset="-122"/>
              </a:rPr>
              <a:t>写毕业论文主要目的是培养学生综合运用所学知识和技能，理论联系实际，独立分析，解决实际问题的能力，使学生得到从事本专业工作和进行相关的基本训练。毕业论文应反映出作者能够准确地掌握所学的专业基础知识，基本学会综合运用所学知识进行科学研究的方法，对所研究的题目有一定的心得体会，论文题目的范围不宜过宽，一般选择本学科某一重要问题的一个侧面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微软雅黑" panose="020B0503020204020204" pitchFamily="34" charset="-122"/>
              </a:rPr>
              <a:t>字号请根据你的内容多少，及演示需要调整大小。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1306514" y="1008415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行业大背景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6086735" y="3171825"/>
            <a:ext cx="2131055" cy="1333287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选题背景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75455" y="290645"/>
            <a:ext cx="1890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IDEAS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3687729" y="3171825"/>
            <a:ext cx="2131055" cy="1333287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1248208" y="3171825"/>
            <a:ext cx="2131055" cy="1333287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8" y="13775"/>
            <a:ext cx="617221" cy="613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/>
      <p:bldP spid="6154" grpId="0" bldLvl="0" autoUpdateAnimBg="0"/>
      <p:bldP spid="40" grpId="0" bldLvl="0" animBg="1"/>
      <p:bldP spid="51" grpId="0" bldLvl="0" animBg="1"/>
      <p:bldP spid="5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34"/>
          <p:cNvSpPr/>
          <p:nvPr/>
        </p:nvSpPr>
        <p:spPr>
          <a:xfrm rot="5400000" flipV="1">
            <a:off x="6909553" y="2800571"/>
            <a:ext cx="1163726" cy="147637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7" name="等腰三角形 42"/>
          <p:cNvSpPr/>
          <p:nvPr/>
        </p:nvSpPr>
        <p:spPr>
          <a:xfrm rot="5400000">
            <a:off x="1239073" y="1202559"/>
            <a:ext cx="1096433" cy="1404776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939738" y="1435761"/>
            <a:ext cx="5241838" cy="11864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76035" y="2988596"/>
            <a:ext cx="5241838" cy="118640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3" name="TextBox 23"/>
          <p:cNvSpPr>
            <a:spLocks noChangeArrowheads="1"/>
          </p:cNvSpPr>
          <p:nvPr/>
        </p:nvSpPr>
        <p:spPr bwMode="auto">
          <a:xfrm>
            <a:off x="3184167" y="1685573"/>
            <a:ext cx="4752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微软雅黑" panose="020B0503020204020204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微软雅黑" panose="020B0503020204020204" pitchFamily="34" charset="-122"/>
              </a:rPr>
              <a:t>字号请根据你的内容多少，及演示需要调整大小。</a:t>
            </a:r>
            <a:endParaRPr lang="en-US" altLang="zh-CN" sz="1000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</p:txBody>
      </p:sp>
      <p:sp>
        <p:nvSpPr>
          <p:cNvPr id="38" name="TextBox 24"/>
          <p:cNvSpPr>
            <a:spLocks noChangeArrowheads="1"/>
          </p:cNvSpPr>
          <p:nvPr/>
        </p:nvSpPr>
        <p:spPr bwMode="auto">
          <a:xfrm>
            <a:off x="1249089" y="1535614"/>
            <a:ext cx="8747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全国现状</a:t>
            </a:r>
          </a:p>
        </p:txBody>
      </p: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7219951" y="3140503"/>
            <a:ext cx="8747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地区现状</a:t>
            </a:r>
          </a:p>
        </p:txBody>
      </p:sp>
      <p:sp>
        <p:nvSpPr>
          <p:cNvPr id="40" name="TextBox 25"/>
          <p:cNvSpPr>
            <a:spLocks noChangeArrowheads="1"/>
          </p:cNvSpPr>
          <p:nvPr/>
        </p:nvSpPr>
        <p:spPr bwMode="auto">
          <a:xfrm>
            <a:off x="1165225" y="3162888"/>
            <a:ext cx="49672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微软雅黑" panose="020B0503020204020204" pitchFamily="34" charset="-122"/>
              </a:rPr>
              <a:t>毕业论文在进行编写的过程中，需要经过开题报告、论文编写、论文上交评定、论文答辩以及论文评分五个过程，其中开题报告是论文进行的最重要的一个过程，也是论文能否进行的一个重要指标。</a:t>
            </a:r>
            <a:endParaRPr lang="en-US" altLang="zh-CN" sz="1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微软雅黑" panose="020B0503020204020204" pitchFamily="34" charset="-122"/>
              </a:rPr>
              <a:t>字号请根据你的内容多少，及演示需要调整大小。</a:t>
            </a:r>
            <a:endParaRPr lang="en-US" altLang="zh-CN" sz="1000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选题背景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75455" y="290645"/>
            <a:ext cx="1890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IDEAS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8" y="13775"/>
            <a:ext cx="617221" cy="61305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7" grpId="0" animBg="1"/>
          <p:bldP spid="29" grpId="0" animBg="1"/>
          <p:bldP spid="32" grpId="0" animBg="1"/>
          <p:bldP spid="33" grpId="0" bldLvl="0" autoUpdateAnimBg="0"/>
          <p:bldP spid="38" grpId="0" bldLvl="0" autoUpdateAnimBg="0"/>
          <p:bldP spid="39" grpId="0" bldLvl="0" autoUpdateAnimBg="0"/>
          <p:bldP spid="40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7" grpId="0" animBg="1"/>
          <p:bldP spid="29" grpId="0" animBg="1"/>
          <p:bldP spid="32" grpId="0" animBg="1"/>
          <p:bldP spid="33" grpId="0" bldLvl="0" autoUpdateAnimBg="0"/>
          <p:bldP spid="38" grpId="0" bldLvl="0" autoUpdateAnimBg="0"/>
          <p:bldP spid="39" grpId="0" bldLvl="0" autoUpdateAnimBg="0"/>
          <p:bldP spid="40" grpId="0" bldLvl="0" autoUpdateAnimBg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:\商务办公摄影图\新建文件夹 (2)\500562299.jpg500562299"/>
          <p:cNvPicPr>
            <a:picLocks noChangeAspect="1" noChangeArrowheads="1"/>
          </p:cNvPicPr>
          <p:nvPr/>
        </p:nvPicPr>
        <p:blipFill>
          <a:blip r:embed="rId4"/>
          <a:srcRect t="3268" b="3268"/>
          <a:stretch>
            <a:fillRect/>
          </a:stretch>
        </p:blipFill>
        <p:spPr bwMode="auto">
          <a:xfrm>
            <a:off x="890124" y="1262358"/>
            <a:ext cx="1893536" cy="11798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0626" y="2520918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ea typeface="思源黑体 CN Normal" panose="020B0400000000000000" charset="-122"/>
              </a:rPr>
              <a:t>国内研究一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133" y="2803249"/>
            <a:ext cx="21793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19" y="2267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国内外相关研究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11827" y="290645"/>
            <a:ext cx="2170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RELATED RESEARCH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327762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 descr="D:\商务办公摄影图\新建文件夹 (2)\500714877.jpg500714877"/>
          <p:cNvPicPr>
            <a:picLocks noChangeAspect="1" noChangeArrowheads="1"/>
          </p:cNvPicPr>
          <p:nvPr/>
        </p:nvPicPr>
        <p:blipFill>
          <a:blip r:embed="rId5"/>
          <a:srcRect t="3125" b="3125"/>
          <a:stretch>
            <a:fillRect/>
          </a:stretch>
        </p:blipFill>
        <p:spPr bwMode="auto">
          <a:xfrm>
            <a:off x="3386414" y="1262358"/>
            <a:ext cx="1887777" cy="11798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272972" y="2520918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ea typeface="思源黑体 CN Normal" panose="020B0400000000000000" charset="-122"/>
              </a:rPr>
              <a:t>国内研究二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58479" y="2803249"/>
            <a:ext cx="21793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33" name="Picture 4" descr="D:\商务办公摄影图\新建文件夹 (2)\500693951.jpg500693951"/>
          <p:cNvPicPr>
            <a:picLocks noChangeAspect="1" noChangeArrowheads="1"/>
          </p:cNvPicPr>
          <p:nvPr/>
        </p:nvPicPr>
        <p:blipFill>
          <a:blip r:embed="rId6"/>
          <a:srcRect t="3912" b="3912"/>
          <a:stretch>
            <a:fillRect/>
          </a:stretch>
        </p:blipFill>
        <p:spPr bwMode="auto">
          <a:xfrm>
            <a:off x="5927385" y="1262358"/>
            <a:ext cx="1920000" cy="11798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830054" y="2520918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ea typeface="思源黑体 CN Normal" panose="020B0400000000000000" charset="-122"/>
              </a:rPr>
              <a:t>国外研究一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15561" y="2803249"/>
            <a:ext cx="21793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8" y="13775"/>
            <a:ext cx="617221" cy="61305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8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1" grpId="0"/>
      <p:bldP spid="32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3359" y="1772272"/>
            <a:ext cx="1423450" cy="14234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 CN Normal" panose="020B04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15415" y="2306372"/>
            <a:ext cx="1223538" cy="368530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/>
          <p:cNvSpPr/>
          <p:nvPr/>
        </p:nvSpPr>
        <p:spPr>
          <a:xfrm>
            <a:off x="2602033" y="1165284"/>
            <a:ext cx="2722112" cy="27221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80762" y="1145772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1</a:t>
            </a:r>
            <a:endParaRPr lang="zh-CN" altLang="en-US" sz="2500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25810" y="2185662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2</a:t>
            </a:r>
            <a:endParaRPr lang="zh-CN" altLang="en-US" sz="2500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80762" y="3277110"/>
            <a:ext cx="596669" cy="596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3</a:t>
            </a:r>
            <a:endParaRPr lang="zh-CN" altLang="en-US" sz="2500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012" y="2089652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</a:t>
            </a:r>
            <a:endParaRPr lang="en-US" altLang="zh-CN" sz="2800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意义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2900" y="1160402"/>
            <a:ext cx="308455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4949" y="2200470"/>
            <a:ext cx="285253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09545" y="3314784"/>
            <a:ext cx="313790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6984" y="1791010"/>
            <a:ext cx="1752111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……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研究意义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75455" y="290645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THE SIGNIFICANCE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8" y="13775"/>
            <a:ext cx="617221" cy="613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1" grpId="0" animBg="1"/>
          <p:bldP spid="14" grpId="0" animBg="1"/>
          <p:bldP spid="17" grpId="0" animBg="1"/>
          <p:bldP spid="20" grpId="0" animBg="1"/>
          <p:bldP spid="21" grpId="0"/>
          <p:bldP spid="22" grpId="0"/>
          <p:bldP spid="23" grpId="0"/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1" grpId="0" animBg="1"/>
          <p:bldP spid="14" grpId="0" animBg="1"/>
          <p:bldP spid="17" grpId="0" animBg="1"/>
          <p:bldP spid="20" grpId="0" animBg="1"/>
          <p:bldP spid="21" grpId="0"/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空心弧 36"/>
          <p:cNvSpPr/>
          <p:nvPr/>
        </p:nvSpPr>
        <p:spPr>
          <a:xfrm rot="5400000">
            <a:off x="386026" y="120203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schemeClr val="tx1"/>
              </a:solidFill>
              <a:latin typeface="Arial" panose="020B0604020202020204" pitchFamily="34" charset="0"/>
              <a:ea typeface="思源黑体 CN Normal" panose="020B0400000000000000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566927" y="1287264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 bwMode="auto">
          <a:xfrm>
            <a:off x="2616574" y="4077904"/>
            <a:ext cx="143986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 bwMode="auto">
          <a:xfrm>
            <a:off x="3438546" y="2233616"/>
            <a:ext cx="13341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67" idx="2"/>
          </p:cNvCxnSpPr>
          <p:nvPr/>
        </p:nvCxnSpPr>
        <p:spPr bwMode="auto">
          <a:xfrm>
            <a:off x="3294063" y="3218611"/>
            <a:ext cx="14407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961382" y="931910"/>
            <a:ext cx="1082329" cy="30776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综述一内容</a:t>
            </a: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4932040" y="1171953"/>
            <a:ext cx="3043238" cy="400101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 bwMode="auto">
          <a:xfrm>
            <a:off x="600323" y="1532656"/>
            <a:ext cx="2259643" cy="2259643"/>
            <a:chOff x="1103084" y="2155825"/>
            <a:chExt cx="3176815" cy="3176815"/>
          </a:xfrm>
        </p:grpSpPr>
        <p:sp>
          <p:nvSpPr>
            <p:cNvPr id="45" name="椭圆 44"/>
            <p:cNvSpPr/>
            <p:nvPr/>
          </p:nvSpPr>
          <p:spPr>
            <a:xfrm>
              <a:off x="1103084" y="2155825"/>
              <a:ext cx="3176815" cy="31768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81790" y="2334530"/>
              <a:ext cx="2819403" cy="2819404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</a:endParaRPr>
            </a:p>
          </p:txBody>
        </p:sp>
      </p:grpSp>
      <p:sp>
        <p:nvSpPr>
          <p:cNvPr id="47" name="椭圆 46"/>
          <p:cNvSpPr/>
          <p:nvPr/>
        </p:nvSpPr>
        <p:spPr>
          <a:xfrm>
            <a:off x="2339752" y="1070786"/>
            <a:ext cx="373310" cy="3733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思源黑体 CN Normal" panose="020B0400000000000000" charset="-122"/>
              </a:rPr>
              <a:t>1</a:t>
            </a:r>
            <a:endParaRPr lang="zh-CN" altLang="en-US" dirty="0">
              <a:ea typeface="思源黑体 CN Normal" panose="020B0400000000000000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131840" y="2031708"/>
            <a:ext cx="373310" cy="37331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思源黑体 CN Normal" panose="020B0400000000000000" charset="-122"/>
              </a:rPr>
              <a:t>2</a:t>
            </a:r>
            <a:endParaRPr lang="zh-CN" altLang="en-US" dirty="0">
              <a:ea typeface="思源黑体 CN Normal" panose="020B0400000000000000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110900" y="3014101"/>
            <a:ext cx="373310" cy="3733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思源黑体 CN Normal" panose="020B0400000000000000" charset="-122"/>
              </a:rPr>
              <a:t>3</a:t>
            </a:r>
            <a:endParaRPr lang="zh-CN" altLang="en-US" dirty="0">
              <a:ea typeface="思源黑体 CN Normal" panose="020B0400000000000000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339752" y="3864307"/>
            <a:ext cx="373310" cy="37331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思源黑体 CN Normal" panose="020B0400000000000000" charset="-122"/>
              </a:rPr>
              <a:t>4</a:t>
            </a:r>
            <a:endParaRPr lang="zh-CN" altLang="en-US" dirty="0">
              <a:ea typeface="思源黑体 CN Normal" panose="020B0400000000000000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008377" y="878649"/>
            <a:ext cx="821462" cy="821462"/>
            <a:chOff x="4008377" y="1003063"/>
            <a:chExt cx="821462" cy="821462"/>
          </a:xfrm>
          <a:solidFill>
            <a:schemeClr val="accent2">
              <a:lumMod val="75000"/>
            </a:schemeClr>
          </a:solidFill>
        </p:grpSpPr>
        <p:sp>
          <p:nvSpPr>
            <p:cNvPr id="57" name="椭圆 56"/>
            <p:cNvSpPr/>
            <p:nvPr/>
          </p:nvSpPr>
          <p:spPr>
            <a:xfrm>
              <a:off x="4008377" y="1003063"/>
              <a:ext cx="821462" cy="8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grpSp>
          <p:nvGrpSpPr>
            <p:cNvPr id="53" name="组合 54"/>
            <p:cNvGrpSpPr>
              <a:grpSpLocks noChangeAspect="1"/>
            </p:cNvGrpSpPr>
            <p:nvPr/>
          </p:nvGrpSpPr>
          <p:grpSpPr bwMode="auto">
            <a:xfrm>
              <a:off x="4230408" y="1145664"/>
              <a:ext cx="389996" cy="469762"/>
              <a:chOff x="3452849" y="2667441"/>
              <a:chExt cx="239345" cy="288605"/>
            </a:xfrm>
            <a:grpFill/>
          </p:grpSpPr>
          <p:sp>
            <p:nvSpPr>
              <p:cNvPr id="54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思源黑体 CN Normal" panose="020B0400000000000000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847"/>
              <p:cNvSpPr/>
              <p:nvPr/>
            </p:nvSpPr>
            <p:spPr bwMode="auto">
              <a:xfrm>
                <a:off x="3547138" y="2667441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思源黑体 CN Normal" panose="020B0400000000000000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4703459" y="1762267"/>
            <a:ext cx="821462" cy="821462"/>
            <a:chOff x="4703459" y="1967087"/>
            <a:chExt cx="821462" cy="821462"/>
          </a:xfrm>
          <a:solidFill>
            <a:schemeClr val="accent5"/>
          </a:solidFill>
        </p:grpSpPr>
        <p:sp>
          <p:nvSpPr>
            <p:cNvPr id="62" name="椭圆 61"/>
            <p:cNvSpPr/>
            <p:nvPr/>
          </p:nvSpPr>
          <p:spPr>
            <a:xfrm>
              <a:off x="4703459" y="1967087"/>
              <a:ext cx="821462" cy="8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60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734763" y="2807880"/>
            <a:ext cx="821462" cy="821462"/>
            <a:chOff x="4734763" y="3012700"/>
            <a:chExt cx="821462" cy="821462"/>
          </a:xfrm>
          <a:solidFill>
            <a:schemeClr val="accent2">
              <a:lumMod val="75000"/>
            </a:schemeClr>
          </a:solidFill>
        </p:grpSpPr>
        <p:sp>
          <p:nvSpPr>
            <p:cNvPr id="67" name="椭圆 66"/>
            <p:cNvSpPr/>
            <p:nvPr/>
          </p:nvSpPr>
          <p:spPr>
            <a:xfrm>
              <a:off x="4734763" y="3012700"/>
              <a:ext cx="821462" cy="8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65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015593" y="3678563"/>
            <a:ext cx="821462" cy="821462"/>
            <a:chOff x="4015593" y="3883383"/>
            <a:chExt cx="821462" cy="821462"/>
          </a:xfrm>
          <a:solidFill>
            <a:schemeClr val="accent5"/>
          </a:solidFill>
        </p:grpSpPr>
        <p:sp>
          <p:nvSpPr>
            <p:cNvPr id="72" name="椭圆 71"/>
            <p:cNvSpPr/>
            <p:nvPr/>
          </p:nvSpPr>
          <p:spPr>
            <a:xfrm>
              <a:off x="4015593" y="3883383"/>
              <a:ext cx="821462" cy="8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70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思源黑体 CN Normal" panose="020B0400000000000000" charset="-122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5609454" y="1792245"/>
            <a:ext cx="1082329" cy="30776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综述一内容</a:t>
            </a: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5580112" y="2032288"/>
            <a:ext cx="3043238" cy="400101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667828" y="2823220"/>
            <a:ext cx="1082329" cy="30776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综述三内容</a:t>
            </a: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5638486" y="3063263"/>
            <a:ext cx="3043238" cy="400101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968557" y="3775731"/>
            <a:ext cx="1082329" cy="30776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综述四内容</a:t>
            </a: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4939215" y="4015774"/>
            <a:ext cx="3043238" cy="400101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研究综述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75455" y="290645"/>
            <a:ext cx="20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RESEARCH REVIEW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8" y="13775"/>
            <a:ext cx="617221" cy="61305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73" grpId="0"/>
          <p:bldP spid="74" grpId="0"/>
          <p:bldP spid="75" grpId="0"/>
          <p:bldP spid="80" grpId="0"/>
          <p:bldP spid="84" grpId="0"/>
          <p:bldP spid="8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73" grpId="0"/>
          <p:bldP spid="74" grpId="0"/>
          <p:bldP spid="75" grpId="0"/>
          <p:bldP spid="80" grpId="0"/>
          <p:bldP spid="84" grpId="0"/>
          <p:bldP spid="8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870018" y="169128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11542" y="236156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6731" y="274292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16303" y="301820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90847" y="241942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73636" y="181077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49782" y="1403381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09570" y="111289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107247" y="148107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808285" y="173549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24408" y="196747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55887" y="221669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378112" y="247111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73048" y="27031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accent2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添加文字标题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09404" y="3626545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兰亭细黑_GBK_M" panose="02010600010101010101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方正兰亭细黑_GBK_M" panose="02010600010101010101" pitchFamily="2" charset="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900238" y="1521192"/>
            <a:ext cx="584200" cy="584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ea typeface="思源黑体 CN Normal" panose="020B0400000000000000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70093" y="1695283"/>
            <a:ext cx="525577" cy="5255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ea typeface="思源黑体 CN Normal" panose="020B0400000000000000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189163" y="2160101"/>
            <a:ext cx="518643" cy="518643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721515" y="2517731"/>
            <a:ext cx="468000" cy="46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ea typeface="思源黑体 CN Normal" panose="020B0400000000000000" charset="-122"/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5499438" y="1370702"/>
            <a:ext cx="396000" cy="39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ea typeface="思源黑体 CN Normal" panose="020B0400000000000000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3772243" y="2549892"/>
            <a:ext cx="342000" cy="34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ea typeface="思源黑体 CN Normal" panose="020B0400000000000000" charset="-122"/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781938" y="1718922"/>
            <a:ext cx="277200" cy="27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ea typeface="思源黑体 CN Normal" panose="020B0400000000000000" charset="-122"/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389543" y="2183839"/>
            <a:ext cx="216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ea typeface="思源黑体 CN Normal" panose="020B0400000000000000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6742189" y="2238041"/>
            <a:ext cx="583583" cy="583583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18" name="同心圆 1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5987876" y="1371623"/>
            <a:ext cx="484598" cy="484598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21" name="同心圆 1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3281017" y="2607790"/>
            <a:ext cx="399491" cy="399491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24" name="同心圆 1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084782" y="1517666"/>
            <a:ext cx="339856" cy="339856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27" name="同心圆 1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4115409" y="2363950"/>
            <a:ext cx="274133" cy="274133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30" name="同心圆 1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577361" y="1970153"/>
            <a:ext cx="226575" cy="226575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133" name="同心圆 1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思源黑体 CN Normal" panose="020B0400000000000000" charset="-122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理论基础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575455" y="290645"/>
            <a:ext cx="2183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THEORETICAL BASIS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78" y="13775"/>
            <a:ext cx="617221" cy="61305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0.55781 1.97531E-6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82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6 L -0.56719 0.00278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68" y="1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8.64198E-7 L 0.225 0.76111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380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8.64198E-7 L -0.25 -0.67778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388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-2.09877E-6 L -0.00937 0.5805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90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7778E-6 3.82716E-6 L 0.00157 -0.53056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654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2.59259E-6 L -0.29844 0.54166 " pathEditMode="relative" rAng="0" ptsTypes="AA">
                                      <p:cBhvr>
                                        <p:cTn id="62" dur="10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1" y="2706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7 1.97531E-6 L 0.32656 -0.51111 " pathEditMode="relative" rAng="0" ptsTypes="AA">
                                      <p:cBhvr>
                                        <p:cTn id="71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-2555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022E-16 1.35802E-6 L 0.1125 0.80278 " pathEditMode="relative" rAng="0" ptsTypes="AA">
                                      <p:cBhvr>
                                        <p:cTn id="80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401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7 3.7037E-6 L -0.125 -0.68889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3444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1.23457E-7 L 0.4875 0.71111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3555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4.69136E-6 L -0.51406 -0.62778 " pathEditMode="relative" rAng="0" ptsTypes="AA">
                                      <p:cBhvr>
                                        <p:cTn id="107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12" y="-3138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05556E-6 2.46914E-6 L 0.59531 -0.52222 " pathEditMode="relative" rAng="0" ptsTypes="AA">
                                      <p:cBhvr>
                                        <p:cTn id="121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7" y="-2611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8.33333E-7 4.93827E-6 L -0.69375 0.72777 " pathEditMode="relative" rAng="0" ptsTypes="AA">
                                      <p:cBhvr>
                                        <p:cTn id="130" dur="10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88" y="3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35" grpId="0"/>
      <p:bldP spid="36" grpId="0" animBg="1"/>
      <p:bldP spid="36" grpId="1" animBg="1"/>
      <p:bldP spid="36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实用毕业论文答辩动态PPT模板"/>
  <p:tag name="KSO_WM_DOC_GUID" val="{b60618a0-2922-4db3-9ff6-689f9a7529f1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111">
  <a:themeElements>
    <a:clrScheme name="自定义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5">
      <a:majorFont>
        <a:latin typeface="Franklin Gothic Medium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3192</Words>
  <Application>Microsoft Office PowerPoint</Application>
  <PresentationFormat>全屏显示(16:9)</PresentationFormat>
  <Paragraphs>433</Paragraphs>
  <Slides>32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Calibri</vt:lpstr>
      <vt:lpstr>Impact</vt:lpstr>
      <vt:lpstr>思源黑体 CN Normal</vt:lpstr>
      <vt:lpstr>Arial</vt:lpstr>
      <vt:lpstr>Franklin Gothic Medium</vt:lpstr>
      <vt:lpstr>111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简约实用毕业论文答辩动态PPT模板</dc:title>
  <dc:subject>12sc.taobao.com</dc:subject>
  <dc:creator>清风素材;User</dc:creator>
  <cp:keywords>12sc.taobao.com</cp:keywords>
  <dc:description>12sc.taobao.com</dc:description>
  <cp:lastModifiedBy> </cp:lastModifiedBy>
  <cp:revision>115</cp:revision>
  <dcterms:created xsi:type="dcterms:W3CDTF">2015-01-23T04:02:00Z</dcterms:created>
  <dcterms:modified xsi:type="dcterms:W3CDTF">2019-07-30T08:10:08Z</dcterms:modified>
  <cp:category>12sc.taobao.com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